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6" r:id="rId3"/>
    <p:sldId id="259" r:id="rId4"/>
    <p:sldId id="260" r:id="rId5"/>
    <p:sldId id="281" r:id="rId6"/>
    <p:sldId id="265" r:id="rId7"/>
    <p:sldId id="267" r:id="rId8"/>
    <p:sldId id="290" r:id="rId9"/>
    <p:sldId id="282" r:id="rId10"/>
    <p:sldId id="279" r:id="rId11"/>
    <p:sldId id="291" r:id="rId12"/>
    <p:sldId id="277" r:id="rId13"/>
    <p:sldId id="285"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D93A74D9-D34A-415D-BA0B-5237CD948AF0}">
          <p14:sldIdLst>
            <p14:sldId id="256"/>
            <p14:sldId id="286"/>
            <p14:sldId id="259"/>
            <p14:sldId id="260"/>
            <p14:sldId id="281"/>
            <p14:sldId id="265"/>
            <p14:sldId id="267"/>
            <p14:sldId id="290"/>
            <p14:sldId id="282"/>
            <p14:sldId id="279"/>
            <p14:sldId id="291"/>
            <p14:sldId id="277"/>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90"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B11818-DE8D-4BF2-B352-1BC99826C13B}" type="datetimeFigureOut">
              <a:rPr lang="ru-RU" smtClean="0"/>
              <a:t>11.03.2024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E2ADE-C6DF-4EC4-B0C3-BD93931DDFC4}" type="slidenum">
              <a:rPr lang="ru-RU" smtClean="0"/>
              <a:t>‹#›</a:t>
            </a:fld>
            <a:endParaRPr lang="ru-RU"/>
          </a:p>
        </p:txBody>
      </p:sp>
    </p:spTree>
    <p:extLst>
      <p:ext uri="{BB962C8B-B14F-4D97-AF65-F5344CB8AC3E}">
        <p14:creationId xmlns:p14="http://schemas.microsoft.com/office/powerpoint/2010/main" val="1495875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7BE2ADE-C6DF-4EC4-B0C3-BD93931DDFC4}" type="slidenum">
              <a:rPr lang="ru-RU" smtClean="0"/>
              <a:t>1</a:t>
            </a:fld>
            <a:endParaRPr lang="ru-RU"/>
          </a:p>
        </p:txBody>
      </p:sp>
    </p:spTree>
    <p:extLst>
      <p:ext uri="{BB962C8B-B14F-4D97-AF65-F5344CB8AC3E}">
        <p14:creationId xmlns:p14="http://schemas.microsoft.com/office/powerpoint/2010/main" val="5811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7BE2ADE-C6DF-4EC4-B0C3-BD93931DDFC4}" type="slidenum">
              <a:rPr lang="ru-RU" smtClean="0"/>
              <a:t>6</a:t>
            </a:fld>
            <a:endParaRPr lang="ru-RU"/>
          </a:p>
        </p:txBody>
      </p:sp>
    </p:spTree>
    <p:extLst>
      <p:ext uri="{BB962C8B-B14F-4D97-AF65-F5344CB8AC3E}">
        <p14:creationId xmlns:p14="http://schemas.microsoft.com/office/powerpoint/2010/main" val="5927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2490258-CEE9-4334-99A6-0A42B6C40288}" type="datetimeFigureOut">
              <a:rPr lang="ru-RU" smtClean="0"/>
              <a:t>11.03.2024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DBAED7-B50A-4985-9352-887EF99640E2}" type="slidenum">
              <a:rPr lang="ru-RU" smtClean="0"/>
              <a:t>‹#›</a:t>
            </a:fld>
            <a:endParaRPr lang="ru-RU"/>
          </a:p>
        </p:txBody>
      </p:sp>
    </p:spTree>
    <p:extLst>
      <p:ext uri="{BB962C8B-B14F-4D97-AF65-F5344CB8AC3E}">
        <p14:creationId xmlns:p14="http://schemas.microsoft.com/office/powerpoint/2010/main" val="106139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490258-CEE9-4334-99A6-0A42B6C40288}" type="datetimeFigureOut">
              <a:rPr lang="ru-RU" smtClean="0"/>
              <a:t>11.03.2024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DBAED7-B50A-4985-9352-887EF99640E2}" type="slidenum">
              <a:rPr lang="ru-RU" smtClean="0"/>
              <a:t>‹#›</a:t>
            </a:fld>
            <a:endParaRPr lang="ru-RU"/>
          </a:p>
        </p:txBody>
      </p:sp>
    </p:spTree>
    <p:extLst>
      <p:ext uri="{BB962C8B-B14F-4D97-AF65-F5344CB8AC3E}">
        <p14:creationId xmlns:p14="http://schemas.microsoft.com/office/powerpoint/2010/main" val="3513009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490258-CEE9-4334-99A6-0A42B6C40288}" type="datetimeFigureOut">
              <a:rPr lang="ru-RU" smtClean="0"/>
              <a:t>11.03.2024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DBAED7-B50A-4985-9352-887EF99640E2}" type="slidenum">
              <a:rPr lang="ru-RU" smtClean="0"/>
              <a:t>‹#›</a:t>
            </a:fld>
            <a:endParaRPr lang="ru-RU"/>
          </a:p>
        </p:txBody>
      </p:sp>
    </p:spTree>
    <p:extLst>
      <p:ext uri="{BB962C8B-B14F-4D97-AF65-F5344CB8AC3E}">
        <p14:creationId xmlns:p14="http://schemas.microsoft.com/office/powerpoint/2010/main" val="324541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490258-CEE9-4334-99A6-0A42B6C40288}" type="datetimeFigureOut">
              <a:rPr lang="ru-RU" smtClean="0"/>
              <a:t>11.03.2024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DBAED7-B50A-4985-9352-887EF99640E2}" type="slidenum">
              <a:rPr lang="ru-RU" smtClean="0"/>
              <a:t>‹#›</a:t>
            </a:fld>
            <a:endParaRPr lang="ru-RU"/>
          </a:p>
        </p:txBody>
      </p:sp>
    </p:spTree>
    <p:extLst>
      <p:ext uri="{BB962C8B-B14F-4D97-AF65-F5344CB8AC3E}">
        <p14:creationId xmlns:p14="http://schemas.microsoft.com/office/powerpoint/2010/main" val="21014878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2490258-CEE9-4334-99A6-0A42B6C40288}" type="datetimeFigureOut">
              <a:rPr lang="ru-RU" smtClean="0"/>
              <a:t>11.03.2024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DBAED7-B50A-4985-9352-887EF99640E2}" type="slidenum">
              <a:rPr lang="ru-RU" smtClean="0"/>
              <a:t>‹#›</a:t>
            </a:fld>
            <a:endParaRPr lang="ru-RU"/>
          </a:p>
        </p:txBody>
      </p:sp>
    </p:spTree>
    <p:extLst>
      <p:ext uri="{BB962C8B-B14F-4D97-AF65-F5344CB8AC3E}">
        <p14:creationId xmlns:p14="http://schemas.microsoft.com/office/powerpoint/2010/main" val="142804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2490258-CEE9-4334-99A6-0A42B6C40288}" type="datetimeFigureOut">
              <a:rPr lang="ru-RU" smtClean="0"/>
              <a:t>11.03.2024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DBAED7-B50A-4985-9352-887EF99640E2}" type="slidenum">
              <a:rPr lang="ru-RU" smtClean="0"/>
              <a:t>‹#›</a:t>
            </a:fld>
            <a:endParaRPr lang="ru-RU"/>
          </a:p>
        </p:txBody>
      </p:sp>
    </p:spTree>
    <p:extLst>
      <p:ext uri="{BB962C8B-B14F-4D97-AF65-F5344CB8AC3E}">
        <p14:creationId xmlns:p14="http://schemas.microsoft.com/office/powerpoint/2010/main" val="155721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2490258-CEE9-4334-99A6-0A42B6C40288}" type="datetimeFigureOut">
              <a:rPr lang="ru-RU" smtClean="0"/>
              <a:t>11.03.2024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1DBAED7-B50A-4985-9352-887EF99640E2}" type="slidenum">
              <a:rPr lang="ru-RU" smtClean="0"/>
              <a:t>‹#›</a:t>
            </a:fld>
            <a:endParaRPr lang="ru-RU"/>
          </a:p>
        </p:txBody>
      </p:sp>
    </p:spTree>
    <p:extLst>
      <p:ext uri="{BB962C8B-B14F-4D97-AF65-F5344CB8AC3E}">
        <p14:creationId xmlns:p14="http://schemas.microsoft.com/office/powerpoint/2010/main" val="258908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2490258-CEE9-4334-99A6-0A42B6C40288}" type="datetimeFigureOut">
              <a:rPr lang="ru-RU" smtClean="0"/>
              <a:t>11.03.2024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1DBAED7-B50A-4985-9352-887EF99640E2}" type="slidenum">
              <a:rPr lang="ru-RU" smtClean="0"/>
              <a:t>‹#›</a:t>
            </a:fld>
            <a:endParaRPr lang="ru-RU"/>
          </a:p>
        </p:txBody>
      </p:sp>
    </p:spTree>
    <p:extLst>
      <p:ext uri="{BB962C8B-B14F-4D97-AF65-F5344CB8AC3E}">
        <p14:creationId xmlns:p14="http://schemas.microsoft.com/office/powerpoint/2010/main" val="2813829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2490258-CEE9-4334-99A6-0A42B6C40288}" type="datetimeFigureOut">
              <a:rPr lang="ru-RU" smtClean="0"/>
              <a:t>11.03.2024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1DBAED7-B50A-4985-9352-887EF99640E2}" type="slidenum">
              <a:rPr lang="ru-RU" smtClean="0"/>
              <a:t>‹#›</a:t>
            </a:fld>
            <a:endParaRPr lang="ru-RU"/>
          </a:p>
        </p:txBody>
      </p:sp>
    </p:spTree>
    <p:extLst>
      <p:ext uri="{BB962C8B-B14F-4D97-AF65-F5344CB8AC3E}">
        <p14:creationId xmlns:p14="http://schemas.microsoft.com/office/powerpoint/2010/main" val="1059542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2490258-CEE9-4334-99A6-0A42B6C40288}" type="datetimeFigureOut">
              <a:rPr lang="ru-RU" smtClean="0"/>
              <a:t>11.03.2024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DBAED7-B50A-4985-9352-887EF99640E2}" type="slidenum">
              <a:rPr lang="ru-RU" smtClean="0"/>
              <a:t>‹#›</a:t>
            </a:fld>
            <a:endParaRPr lang="ru-RU"/>
          </a:p>
        </p:txBody>
      </p:sp>
    </p:spTree>
    <p:extLst>
      <p:ext uri="{BB962C8B-B14F-4D97-AF65-F5344CB8AC3E}">
        <p14:creationId xmlns:p14="http://schemas.microsoft.com/office/powerpoint/2010/main" val="2053772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2490258-CEE9-4334-99A6-0A42B6C40288}" type="datetimeFigureOut">
              <a:rPr lang="ru-RU" smtClean="0"/>
              <a:t>11.03.2024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DBAED7-B50A-4985-9352-887EF99640E2}" type="slidenum">
              <a:rPr lang="ru-RU" smtClean="0"/>
              <a:t>‹#›</a:t>
            </a:fld>
            <a:endParaRPr lang="ru-RU"/>
          </a:p>
        </p:txBody>
      </p:sp>
    </p:spTree>
    <p:extLst>
      <p:ext uri="{BB962C8B-B14F-4D97-AF65-F5344CB8AC3E}">
        <p14:creationId xmlns:p14="http://schemas.microsoft.com/office/powerpoint/2010/main" val="43729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90258-CEE9-4334-99A6-0A42B6C40288}" type="datetimeFigureOut">
              <a:rPr lang="ru-RU" smtClean="0"/>
              <a:t>11.03.2024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BAED7-B50A-4985-9352-887EF99640E2}" type="slidenum">
              <a:rPr lang="ru-RU" smtClean="0"/>
              <a:t>‹#›</a:t>
            </a:fld>
            <a:endParaRPr lang="ru-RU"/>
          </a:p>
        </p:txBody>
      </p:sp>
    </p:spTree>
    <p:extLst>
      <p:ext uri="{BB962C8B-B14F-4D97-AF65-F5344CB8AC3E}">
        <p14:creationId xmlns:p14="http://schemas.microsoft.com/office/powerpoint/2010/main" val="126829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www.yuribondarev.ru/index.php?option=com_content&amp;task=view&amp;id=948&amp;Itemid=350" TargetMode="External"/><Relationship Id="rId5" Type="http://schemas.openxmlformats.org/officeDocument/2006/relationships/hyperlink" Target="http://www.biograph.ru/index.php/persons/3748-bondarev"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6419273" y="1122362"/>
            <a:ext cx="5606472" cy="4089717"/>
          </a:xfrm>
        </p:spPr>
        <p:txBody>
          <a:bodyPr>
            <a:normAutofit/>
          </a:bodyPr>
          <a:lstStyle/>
          <a:p>
            <a:r>
              <a:rPr lang="ru-RU" b="1" dirty="0" smtClean="0">
                <a:solidFill>
                  <a:schemeClr val="accent2">
                    <a:lumMod val="50000"/>
                  </a:schemeClr>
                </a:solidFill>
                <a:latin typeface="Arial Narrow" panose="020B0606020202030204" pitchFamily="34" charset="0"/>
              </a:rPr>
              <a:t>Писатель - фронтовик Юрий Бондарев</a:t>
            </a:r>
            <a:endParaRPr lang="ru-RU" b="1" dirty="0">
              <a:solidFill>
                <a:schemeClr val="accent2">
                  <a:lumMod val="50000"/>
                </a:schemeClr>
              </a:solidFill>
              <a:latin typeface="Arial Narrow" panose="020B0606020202030204" pitchFamily="34" charset="0"/>
            </a:endParaRPr>
          </a:p>
        </p:txBody>
      </p:sp>
      <p:pic>
        <p:nvPicPr>
          <p:cNvPr id="4" name="Рисунок 3"/>
          <p:cNvPicPr>
            <a:picLocks noChangeAspect="1"/>
          </p:cNvPicPr>
          <p:nvPr/>
        </p:nvPicPr>
        <p:blipFill>
          <a:blip r:embed="rId4"/>
          <a:stretch>
            <a:fillRect/>
          </a:stretch>
        </p:blipFill>
        <p:spPr>
          <a:xfrm>
            <a:off x="-1" y="0"/>
            <a:ext cx="6114473" cy="6858000"/>
          </a:xfrm>
          <a:prstGeom prst="rect">
            <a:avLst/>
          </a:prstGeom>
        </p:spPr>
      </p:pic>
      <p:graphicFrame>
        <p:nvGraphicFramePr>
          <p:cNvPr id="5" name="Таблица 4"/>
          <p:cNvGraphicFramePr>
            <a:graphicFrameLocks noGrp="1"/>
          </p:cNvGraphicFramePr>
          <p:nvPr>
            <p:extLst>
              <p:ext uri="{D42A27DB-BD31-4B8C-83A1-F6EECF244321}">
                <p14:modId xmlns:p14="http://schemas.microsoft.com/office/powerpoint/2010/main" val="1091968688"/>
              </p:ext>
            </p:extLst>
          </p:nvPr>
        </p:nvGraphicFramePr>
        <p:xfrm>
          <a:off x="7518400" y="5422206"/>
          <a:ext cx="4414982" cy="1188720"/>
        </p:xfrm>
        <a:graphic>
          <a:graphicData uri="http://schemas.openxmlformats.org/drawingml/2006/table">
            <a:tbl>
              <a:tblPr/>
              <a:tblGrid>
                <a:gridCol w="4414982">
                  <a:extLst>
                    <a:ext uri="{9D8B030D-6E8A-4147-A177-3AD203B41FA5}">
                      <a16:colId xmlns:a16="http://schemas.microsoft.com/office/drawing/2014/main" val="3142103623"/>
                    </a:ext>
                  </a:extLst>
                </a:gridCol>
              </a:tblGrid>
              <a:tr h="1135611">
                <a:tc>
                  <a:txBody>
                    <a:bodyPr/>
                    <a:lstStyle/>
                    <a:p>
                      <a:pPr algn="r"/>
                      <a:r>
                        <a:rPr lang="ru-RU" i="1" dirty="0" smtClean="0">
                          <a:effectLst/>
                        </a:rPr>
                        <a:t>«Просто </a:t>
                      </a:r>
                      <a:r>
                        <a:rPr lang="ru-RU" i="1" dirty="0">
                          <a:effectLst/>
                        </a:rPr>
                        <a:t>вновь вернулась страсть к литературе, отношение к ней как к единственной </a:t>
                      </a:r>
                      <a:r>
                        <a:rPr lang="ru-RU" i="1" dirty="0" smtClean="0">
                          <a:effectLst/>
                        </a:rPr>
                        <a:t>любви»</a:t>
                      </a:r>
                    </a:p>
                    <a:p>
                      <a:pPr algn="r"/>
                      <a:r>
                        <a:rPr lang="ru-RU" b="1" i="1" dirty="0" smtClean="0">
                          <a:effectLst/>
                        </a:rPr>
                        <a:t>Юрий </a:t>
                      </a:r>
                      <a:r>
                        <a:rPr lang="ru-RU" b="1" i="1" dirty="0">
                          <a:effectLst/>
                        </a:rPr>
                        <a:t>Бондарев</a:t>
                      </a:r>
                      <a:endParaRPr lang="ru-RU" i="1" dirty="0">
                        <a:effectLst/>
                      </a:endParaRPr>
                    </a:p>
                  </a:txBody>
                  <a:tcPr anchor="ctr">
                    <a:lnL>
                      <a:noFill/>
                    </a:lnL>
                    <a:lnR>
                      <a:noFill/>
                    </a:lnR>
                    <a:lnT>
                      <a:noFill/>
                    </a:lnT>
                    <a:lnB>
                      <a:noFill/>
                    </a:lnB>
                    <a:blipFill>
                      <a:blip r:embed="rId3"/>
                      <a:tile tx="0" ty="0" sx="100000" sy="100000" flip="none" algn="tl"/>
                    </a:blipFill>
                  </a:tcPr>
                </a:tc>
                <a:extLst>
                  <a:ext uri="{0D108BD9-81ED-4DB2-BD59-A6C34878D82A}">
                    <a16:rowId xmlns:a16="http://schemas.microsoft.com/office/drawing/2014/main" val="1131264865"/>
                  </a:ext>
                </a:extLst>
              </a:tr>
            </a:tbl>
          </a:graphicData>
        </a:graphic>
      </p:graphicFrame>
      <p:sp>
        <p:nvSpPr>
          <p:cNvPr id="6" name="Rectangle 1"/>
          <p:cNvSpPr>
            <a:spLocks noChangeArrowheads="1"/>
          </p:cNvSpPr>
          <p:nvPr/>
        </p:nvSpPr>
        <p:spPr bwMode="auto">
          <a:xfrm>
            <a:off x="10746542" y="3358248"/>
            <a:ext cx="29020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1293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838200" y="1690688"/>
            <a:ext cx="3025140" cy="1086802"/>
          </a:xfrm>
        </p:spPr>
        <p:txBody>
          <a:bodyPr/>
          <a:lstStyle/>
          <a:p>
            <a:endParaRPr lang="ru-RU"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2655" y="635114"/>
            <a:ext cx="4932218" cy="5580959"/>
          </a:xfrm>
        </p:spPr>
      </p:pic>
      <p:sp>
        <p:nvSpPr>
          <p:cNvPr id="3" name="Прямоугольник 2"/>
          <p:cNvSpPr/>
          <p:nvPr/>
        </p:nvSpPr>
        <p:spPr>
          <a:xfrm>
            <a:off x="5985165" y="1690688"/>
            <a:ext cx="5726544" cy="3416320"/>
          </a:xfrm>
          <a:prstGeom prst="rect">
            <a:avLst/>
          </a:prstGeom>
        </p:spPr>
        <p:txBody>
          <a:bodyPr wrap="square">
            <a:spAutoFit/>
          </a:bodyPr>
          <a:lstStyle/>
          <a:p>
            <a:r>
              <a:rPr lang="ru-RU" sz="2000" dirty="0">
                <a:solidFill>
                  <a:srgbClr val="2A2A2C"/>
                </a:solidFill>
              </a:rPr>
              <a:t>Простыми радостями для него служили «закат, рассвет, звездная ночь», чудесная смена времен года и окружающая действительность</a:t>
            </a:r>
            <a:r>
              <a:rPr lang="ru-RU" sz="2000" dirty="0" smtClean="0">
                <a:solidFill>
                  <a:srgbClr val="2A2A2C"/>
                </a:solidFill>
              </a:rPr>
              <a:t>.</a:t>
            </a:r>
          </a:p>
          <a:p>
            <a:r>
              <a:rPr lang="ru-RU" sz="2000" dirty="0" smtClean="0">
                <a:solidFill>
                  <a:srgbClr val="2A2A2C"/>
                </a:solidFill>
              </a:rPr>
              <a:t> </a:t>
            </a:r>
            <a:r>
              <a:rPr lang="ru-RU" sz="2000" dirty="0">
                <a:solidFill>
                  <a:srgbClr val="2A2A2C"/>
                </a:solidFill>
              </a:rPr>
              <a:t>Огорчениями — ложь, боль и насыщенность русского языка жаргонизмами. </a:t>
            </a:r>
            <a:endParaRPr lang="ru-RU" sz="2000" dirty="0" smtClean="0">
              <a:solidFill>
                <a:srgbClr val="2A2A2C"/>
              </a:solidFill>
            </a:endParaRPr>
          </a:p>
          <a:p>
            <a:r>
              <a:rPr lang="ru-RU" sz="2000" dirty="0" smtClean="0">
                <a:solidFill>
                  <a:srgbClr val="2A2A2C"/>
                </a:solidFill>
              </a:rPr>
              <a:t>Любимым </a:t>
            </a:r>
            <a:r>
              <a:rPr lang="ru-RU" sz="2000" dirty="0">
                <a:solidFill>
                  <a:srgbClr val="2A2A2C"/>
                </a:solidFill>
              </a:rPr>
              <a:t>хобби Юрия Бондарева были охота и рыбалка. Еще одним увлечением было изобразительное искусство — в доме хранилась богатая коллекция книг о живописи и альбомов с копиями известных картин</a:t>
            </a:r>
            <a:r>
              <a:rPr lang="ru-RU" sz="2000" dirty="0" smtClean="0">
                <a:solidFill>
                  <a:srgbClr val="2A2A2C"/>
                </a:solidFill>
              </a:rPr>
              <a:t>.</a:t>
            </a:r>
          </a:p>
          <a:p>
            <a:r>
              <a:rPr lang="ru-RU" sz="1600" dirty="0" smtClean="0">
                <a:solidFill>
                  <a:srgbClr val="2A2A2C"/>
                </a:solidFill>
              </a:rPr>
              <a:t> </a:t>
            </a:r>
            <a:endParaRPr lang="ru-RU" sz="1600" dirty="0"/>
          </a:p>
        </p:txBody>
      </p:sp>
    </p:spTree>
    <p:extLst>
      <p:ext uri="{BB962C8B-B14F-4D97-AF65-F5344CB8AC3E}">
        <p14:creationId xmlns:p14="http://schemas.microsoft.com/office/powerpoint/2010/main" val="3048811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Прямоугольник 4"/>
          <p:cNvSpPr/>
          <p:nvPr/>
        </p:nvSpPr>
        <p:spPr>
          <a:xfrm>
            <a:off x="5837381" y="1856510"/>
            <a:ext cx="5966691" cy="3229602"/>
          </a:xfrm>
          <a:prstGeom prst="rect">
            <a:avLst/>
          </a:prstGeom>
        </p:spPr>
        <p:txBody>
          <a:bodyPr wrap="square">
            <a:spAutoFit/>
          </a:bodyPr>
          <a:lstStyle/>
          <a:p>
            <a:pPr>
              <a:lnSpc>
                <a:spcPct val="90000"/>
              </a:lnSpc>
              <a:spcBef>
                <a:spcPts val="1000"/>
              </a:spcBef>
            </a:pPr>
            <a:r>
              <a:rPr lang="ru-RU" sz="2000" dirty="0" smtClean="0">
                <a:solidFill>
                  <a:prstClr val="black"/>
                </a:solidFill>
              </a:rPr>
              <a:t>При изучении краткой биографии Бондарева стоит отметить, что он не только состоялся как писатель, но и смог построить крепкую дружную семью. Его первой и единственной женой стала Валентина Никитична, с которой он был знаком с юных лет. В этом браке родилось двое дочерей, Елена и Екатерина.</a:t>
            </a:r>
          </a:p>
          <a:p>
            <a:pPr>
              <a:lnSpc>
                <a:spcPct val="90000"/>
              </a:lnSpc>
              <a:spcBef>
                <a:spcPts val="1000"/>
              </a:spcBef>
            </a:pPr>
            <a:r>
              <a:rPr lang="ru-RU" sz="2000" dirty="0" smtClean="0"/>
              <a:t> 29 марта 2020 года на 97-м году жизни не стало известного писателя-фронтовика.</a:t>
            </a:r>
          </a:p>
          <a:p>
            <a:pPr marL="228600" lvl="0" indent="-228600">
              <a:lnSpc>
                <a:spcPct val="90000"/>
              </a:lnSpc>
              <a:spcBef>
                <a:spcPts val="1000"/>
              </a:spcBef>
              <a:buFont typeface="Arial" panose="020B0604020202020204" pitchFamily="34" charset="0"/>
              <a:buChar char="•"/>
            </a:pPr>
            <a:endParaRPr lang="ru-RU" sz="2800" dirty="0">
              <a:solidFill>
                <a:prstClr val="black"/>
              </a:solidFill>
            </a:endParaRPr>
          </a:p>
        </p:txBody>
      </p:sp>
      <p:pic>
        <p:nvPicPr>
          <p:cNvPr id="2" name="Рисунок 1"/>
          <p:cNvPicPr>
            <a:picLocks noChangeAspect="1"/>
          </p:cNvPicPr>
          <p:nvPr/>
        </p:nvPicPr>
        <p:blipFill>
          <a:blip r:embed="rId3"/>
          <a:stretch>
            <a:fillRect/>
          </a:stretch>
        </p:blipFill>
        <p:spPr>
          <a:xfrm>
            <a:off x="526474" y="646544"/>
            <a:ext cx="4775200" cy="5264729"/>
          </a:xfrm>
          <a:prstGeom prst="rect">
            <a:avLst/>
          </a:prstGeom>
        </p:spPr>
      </p:pic>
    </p:spTree>
    <p:extLst>
      <p:ext uri="{BB962C8B-B14F-4D97-AF65-F5344CB8AC3E}">
        <p14:creationId xmlns:p14="http://schemas.microsoft.com/office/powerpoint/2010/main" val="1138399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8913091" y="3546764"/>
            <a:ext cx="3029524" cy="1699490"/>
          </a:xfrm>
          <a:prstGeom prst="rect">
            <a:avLst/>
          </a:prstGeom>
        </p:spPr>
      </p:pic>
      <p:sp>
        <p:nvSpPr>
          <p:cNvPr id="6" name="AutoShape 2" descr="https://upload.wikimedia.org/wikipedia/commons/thumb/8/89/Orenburg_Military_College_graduates.JPG/200px-Orenburg_Military_College_graduat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flipH="1">
            <a:off x="8802255" y="5246254"/>
            <a:ext cx="3241954" cy="1169551"/>
          </a:xfrm>
          <a:prstGeom prst="rect">
            <a:avLst/>
          </a:prstGeom>
        </p:spPr>
        <p:txBody>
          <a:bodyPr wrap="square">
            <a:spAutoFit/>
          </a:bodyPr>
          <a:lstStyle/>
          <a:p>
            <a:r>
              <a:rPr lang="ru-RU" sz="1400" dirty="0"/>
              <a:t>Имя Бондарева в списке выпускников Оренбургского высшего зенитного ракетного училища — Героев Советского Союза и Социалистического труда</a:t>
            </a:r>
          </a:p>
        </p:txBody>
      </p:sp>
      <p:sp>
        <p:nvSpPr>
          <p:cNvPr id="9" name="Прямоугольник 8"/>
          <p:cNvSpPr/>
          <p:nvPr/>
        </p:nvSpPr>
        <p:spPr>
          <a:xfrm>
            <a:off x="7957980" y="2903455"/>
            <a:ext cx="3984636" cy="307777"/>
          </a:xfrm>
          <a:prstGeom prst="rect">
            <a:avLst/>
          </a:prstGeom>
        </p:spPr>
        <p:txBody>
          <a:bodyPr wrap="square">
            <a:spAutoFit/>
          </a:bodyPr>
          <a:lstStyle/>
          <a:p>
            <a:r>
              <a:rPr lang="ru-RU" sz="1400" dirty="0"/>
              <a:t>Именем Героя названа улица в </a:t>
            </a:r>
            <a:r>
              <a:rPr lang="ru-RU" sz="1400" dirty="0" smtClean="0"/>
              <a:t>Волгограде</a:t>
            </a:r>
            <a:endParaRPr lang="ru-RU" sz="1400" dirty="0"/>
          </a:p>
        </p:txBody>
      </p:sp>
      <p:sp>
        <p:nvSpPr>
          <p:cNvPr id="10" name="Прямоугольник 9"/>
          <p:cNvSpPr/>
          <p:nvPr/>
        </p:nvSpPr>
        <p:spPr>
          <a:xfrm>
            <a:off x="307976" y="4110087"/>
            <a:ext cx="3104527" cy="738664"/>
          </a:xfrm>
          <a:prstGeom prst="rect">
            <a:avLst/>
          </a:prstGeom>
        </p:spPr>
        <p:txBody>
          <a:bodyPr wrap="square">
            <a:spAutoFit/>
          </a:bodyPr>
          <a:lstStyle/>
          <a:p>
            <a:r>
              <a:rPr lang="ru-RU" sz="1400" dirty="0" smtClean="0"/>
              <a:t>Юрий Васильевич являлся почетным гражданином </a:t>
            </a:r>
            <a:r>
              <a:rPr lang="ru-RU" sz="1400" dirty="0"/>
              <a:t>города-героя Волгограда. </a:t>
            </a:r>
          </a:p>
        </p:txBody>
      </p:sp>
      <p:pic>
        <p:nvPicPr>
          <p:cNvPr id="14" name="Рисунок 13"/>
          <p:cNvPicPr>
            <a:picLocks noChangeAspect="1"/>
          </p:cNvPicPr>
          <p:nvPr/>
        </p:nvPicPr>
        <p:blipFill>
          <a:blip r:embed="rId4"/>
          <a:stretch>
            <a:fillRect/>
          </a:stretch>
        </p:blipFill>
        <p:spPr>
          <a:xfrm>
            <a:off x="7957980" y="315149"/>
            <a:ext cx="3934688" cy="2642899"/>
          </a:xfrm>
          <a:prstGeom prst="rect">
            <a:avLst/>
          </a:prstGeom>
        </p:spPr>
      </p:pic>
      <p:pic>
        <p:nvPicPr>
          <p:cNvPr id="15" name="Рисунок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976" y="618837"/>
            <a:ext cx="3029114" cy="3354226"/>
          </a:xfrm>
          <a:prstGeom prst="rect">
            <a:avLst/>
          </a:prstGeom>
        </p:spPr>
      </p:pic>
      <p:sp>
        <p:nvSpPr>
          <p:cNvPr id="16" name="Прямоугольник 15"/>
          <p:cNvSpPr/>
          <p:nvPr/>
        </p:nvSpPr>
        <p:spPr>
          <a:xfrm>
            <a:off x="3523339" y="433633"/>
            <a:ext cx="4379224" cy="3539430"/>
          </a:xfrm>
          <a:prstGeom prst="rect">
            <a:avLst/>
          </a:prstGeom>
        </p:spPr>
        <p:txBody>
          <a:bodyPr wrap="square">
            <a:spAutoFit/>
          </a:bodyPr>
          <a:lstStyle/>
          <a:p>
            <a:r>
              <a:rPr lang="ru-RU" sz="1600" dirty="0"/>
              <a:t>В 2010 году, по инициативе А.А. </a:t>
            </a:r>
            <a:r>
              <a:rPr lang="ru-RU" sz="1600" dirty="0" err="1"/>
              <a:t>Лиханова</a:t>
            </a:r>
            <a:r>
              <a:rPr lang="ru-RU" sz="1600" dirty="0"/>
              <a:t> и содействии Российского детского фонда, библиотеке-филиалу №4 </a:t>
            </a:r>
            <a:r>
              <a:rPr lang="ru-RU" sz="1600" dirty="0" smtClean="0"/>
              <a:t>г. Волгограда было </a:t>
            </a:r>
            <a:r>
              <a:rPr lang="ru-RU" sz="1600" dirty="0"/>
              <a:t>присвоено имя писателя-фронтовика Ю.В. Бондарева, чье имя неразрывно связано со Сталинградской землей</a:t>
            </a:r>
            <a:r>
              <a:rPr lang="ru-RU" sz="1600" dirty="0" smtClean="0"/>
              <a:t>. </a:t>
            </a:r>
          </a:p>
          <a:p>
            <a:r>
              <a:rPr lang="ru-RU" sz="1600" dirty="0" smtClean="0"/>
              <a:t>Сегодня </a:t>
            </a:r>
            <a:r>
              <a:rPr lang="ru-RU" sz="1600" dirty="0"/>
              <a:t>библиотека — центр патриотического воспитания молодежи. Ежегодно на ее базе проводятся Малые </a:t>
            </a:r>
            <a:r>
              <a:rPr lang="ru-RU" sz="1600" dirty="0" err="1"/>
              <a:t>Бондаревские</a:t>
            </a:r>
            <a:r>
              <a:rPr lang="ru-RU" sz="1600" dirty="0"/>
              <a:t> чтения, которые задумывались как одна из форм привлечения молодого поколения к чтению художественной литературы о Великой Отечественной войне, в том числе произведений Ю. Бондарева. </a:t>
            </a:r>
          </a:p>
        </p:txBody>
      </p:sp>
      <p:pic>
        <p:nvPicPr>
          <p:cNvPr id="17" name="Рисунок 16"/>
          <p:cNvPicPr>
            <a:picLocks noChangeAspect="1"/>
          </p:cNvPicPr>
          <p:nvPr/>
        </p:nvPicPr>
        <p:blipFill>
          <a:blip r:embed="rId6"/>
          <a:stretch>
            <a:fillRect/>
          </a:stretch>
        </p:blipFill>
        <p:spPr>
          <a:xfrm>
            <a:off x="3657601" y="3987539"/>
            <a:ext cx="4110086" cy="2479250"/>
          </a:xfrm>
          <a:prstGeom prst="rect">
            <a:avLst/>
          </a:prstGeom>
        </p:spPr>
      </p:pic>
    </p:spTree>
    <p:extLst>
      <p:ext uri="{BB962C8B-B14F-4D97-AF65-F5344CB8AC3E}">
        <p14:creationId xmlns:p14="http://schemas.microsoft.com/office/powerpoint/2010/main" val="2856398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4982" y="997527"/>
            <a:ext cx="5237018" cy="1542473"/>
          </a:xfrm>
        </p:spPr>
        <p:txBody>
          <a:bodyPr>
            <a:normAutofit/>
          </a:bodyPr>
          <a:lstStyle/>
          <a:p>
            <a:r>
              <a:rPr lang="ru-RU" sz="4000" b="1" dirty="0" smtClean="0">
                <a:solidFill>
                  <a:schemeClr val="accent2">
                    <a:lumMod val="50000"/>
                  </a:schemeClr>
                </a:solidFill>
              </a:rPr>
              <a:t>Спасибо за внимание!</a:t>
            </a:r>
            <a:endParaRPr lang="ru-RU" sz="4000" b="1" dirty="0">
              <a:solidFill>
                <a:schemeClr val="accent2">
                  <a:lumMod val="50000"/>
                </a:scheme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909" y="812799"/>
            <a:ext cx="5892802" cy="5181601"/>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5891" y="2539999"/>
            <a:ext cx="4479636" cy="3454401"/>
          </a:xfrm>
          <a:prstGeom prst="rect">
            <a:avLst/>
          </a:prstGeom>
        </p:spPr>
      </p:pic>
    </p:spTree>
    <p:extLst>
      <p:ext uri="{BB962C8B-B14F-4D97-AF65-F5344CB8AC3E}">
        <p14:creationId xmlns:p14="http://schemas.microsoft.com/office/powerpoint/2010/main" val="3743042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5375564" y="1191491"/>
            <a:ext cx="6557355" cy="4729018"/>
          </a:xfrm>
        </p:spPr>
        <p:txBody>
          <a:bodyPr>
            <a:normAutofit/>
          </a:bodyPr>
          <a:lstStyle/>
          <a:p>
            <a:pPr marL="0" indent="0">
              <a:buNone/>
            </a:pPr>
            <a:r>
              <a:rPr lang="ru-RU" sz="2000" dirty="0">
                <a:solidFill>
                  <a:srgbClr val="454545"/>
                </a:solidFill>
              </a:rPr>
              <a:t>Советский писатель-фронтовик Юрий Васильевич Бондарев родился 15 марта 1924 года на Урале в городе Орске Оренбургской области, в семье участника Первой мировой войны, народного следователя Бондарева Василия Васильевича (1896—1988) и </a:t>
            </a:r>
            <a:r>
              <a:rPr lang="ru-RU" sz="2000" dirty="0" err="1">
                <a:solidFill>
                  <a:srgbClr val="454545"/>
                </a:solidFill>
              </a:rPr>
              <a:t>Бондаревой</a:t>
            </a:r>
            <a:r>
              <a:rPr lang="ru-RU" sz="2000" dirty="0">
                <a:solidFill>
                  <a:srgbClr val="454545"/>
                </a:solidFill>
              </a:rPr>
              <a:t> Клавдии Иосифовны (1900—1978). В 1931 году его семья переехала в Москву. По вечерам читались книги, особенно русская классика, повлиявшая на развитие творческих способностей мальчика.</a:t>
            </a:r>
            <a:endParaRPr lang="ru-RU" sz="2000" dirty="0" smtClean="0">
              <a:solidFill>
                <a:srgbClr val="454545"/>
              </a:solidFill>
            </a:endParaRPr>
          </a:p>
          <a:p>
            <a:pPr marL="0" indent="0">
              <a:buNone/>
            </a:pPr>
            <a:r>
              <a:rPr lang="ru-RU" sz="2000" dirty="0" smtClean="0">
                <a:solidFill>
                  <a:srgbClr val="454545"/>
                </a:solidFill>
              </a:rPr>
              <a:t> </a:t>
            </a:r>
            <a:r>
              <a:rPr lang="ru-RU" sz="2000" dirty="0">
                <a:solidFill>
                  <a:srgbClr val="454545"/>
                </a:solidFill>
              </a:rPr>
              <a:t>Юрий Васильевич с детства проникся любовью к русской литературе. </a:t>
            </a:r>
            <a:r>
              <a:rPr lang="ru-RU" sz="2000" dirty="0" smtClean="0">
                <a:solidFill>
                  <a:srgbClr val="454545"/>
                </a:solidFill>
              </a:rPr>
              <a:t>В </a:t>
            </a:r>
            <a:r>
              <a:rPr lang="ru-RU" sz="2000" dirty="0">
                <a:solidFill>
                  <a:srgbClr val="454545"/>
                </a:solidFill>
              </a:rPr>
              <a:t>школе Юрий лучше всех в классе писал сочинения. Заметив это, учительница посоветовала способному ученику посвятить себя литературе. Бондарев с энтузиазмом принялся выпускать журнал в своей школе, но на дальнейших планах Юрия был поставлен крест с началом Великой </a:t>
            </a:r>
            <a:r>
              <a:rPr lang="ru-RU" sz="1800" dirty="0" smtClean="0">
                <a:solidFill>
                  <a:srgbClr val="454545"/>
                </a:solidFill>
              </a:rPr>
              <a:t>Отечественной войны.</a:t>
            </a:r>
            <a:endParaRPr lang="ru-RU" sz="1800"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0" y="1015999"/>
            <a:ext cx="4193309" cy="4904509"/>
          </a:xfrm>
          <a:prstGeom prst="rect">
            <a:avLst/>
          </a:prstGeom>
        </p:spPr>
      </p:pic>
    </p:spTree>
    <p:extLst>
      <p:ext uri="{BB962C8B-B14F-4D97-AF65-F5344CB8AC3E}">
        <p14:creationId xmlns:p14="http://schemas.microsoft.com/office/powerpoint/2010/main" val="3956951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8818086" y="2514600"/>
            <a:ext cx="2903220" cy="4231482"/>
          </a:xfrm>
          <a:prstGeom prst="rect">
            <a:avLst/>
          </a:prstGeom>
        </p:spPr>
      </p:pic>
      <p:pic>
        <p:nvPicPr>
          <p:cNvPr id="12" name="Рисунок 11"/>
          <p:cNvPicPr>
            <a:picLocks noGrp="1" noChangeAspect="1"/>
          </p:cNvPicPr>
          <p:nvPr>
            <p:ph type="pic" idx="4294967295"/>
          </p:nvPr>
        </p:nvPicPr>
        <p:blipFill>
          <a:blip r:embed="rId4"/>
          <a:srcRect l="55" r="55"/>
          <a:stretch>
            <a:fillRect/>
          </a:stretch>
        </p:blipFill>
        <p:spPr>
          <a:xfrm>
            <a:off x="8818085" y="2514600"/>
            <a:ext cx="3049719" cy="4231482"/>
          </a:xfrm>
          <a:prstGeom prst="rect">
            <a:avLst/>
          </a:prstGeom>
        </p:spPr>
      </p:pic>
      <p:sp>
        <p:nvSpPr>
          <p:cNvPr id="3" name="Объект 2"/>
          <p:cNvSpPr>
            <a:spLocks noGrp="1"/>
          </p:cNvSpPr>
          <p:nvPr>
            <p:ph type="body" sz="half" idx="4294967295"/>
          </p:nvPr>
        </p:nvSpPr>
        <p:spPr>
          <a:xfrm>
            <a:off x="350982" y="554181"/>
            <a:ext cx="8467102" cy="2920251"/>
          </a:xfrm>
        </p:spPr>
        <p:txBody>
          <a:bodyPr>
            <a:normAutofit fontScale="40000" lnSpcReduction="20000"/>
          </a:bodyPr>
          <a:lstStyle/>
          <a:p>
            <a:pPr marL="0" indent="0">
              <a:lnSpc>
                <a:spcPct val="110000"/>
              </a:lnSpc>
              <a:buNone/>
            </a:pPr>
            <a:r>
              <a:rPr lang="ru-RU" sz="4000" dirty="0" smtClean="0"/>
              <a:t>В </a:t>
            </a:r>
            <a:r>
              <a:rPr lang="ru-RU" sz="4000" dirty="0" smtClean="0">
                <a:hlinkClick r:id="rId5"/>
              </a:rPr>
              <a:t>1941 году</a:t>
            </a:r>
            <a:r>
              <a:rPr lang="ru-RU" sz="4000" dirty="0" smtClean="0"/>
              <a:t> Юрий Бондарев участвовал в сооружении оборонительных укреплений под Смоленском. Десятый класс он окончил в эвакуации.</a:t>
            </a:r>
          </a:p>
          <a:p>
            <a:pPr marL="0" indent="0">
              <a:lnSpc>
                <a:spcPct val="110000"/>
              </a:lnSpc>
              <a:buNone/>
            </a:pPr>
            <a:r>
              <a:rPr lang="ru-RU" sz="4000" dirty="0" smtClean="0"/>
              <a:t>Летом 1942 года был направлен на учебу во 2-е </a:t>
            </a:r>
            <a:r>
              <a:rPr lang="ru-RU" sz="4000" dirty="0" err="1" smtClean="0"/>
              <a:t>Бердичевское</a:t>
            </a:r>
            <a:r>
              <a:rPr lang="ru-RU" sz="4000" dirty="0" smtClean="0"/>
              <a:t> пехотное училище, которое было эвакуировано в Актюбинск (Казахстан). В октябре 1942 года был направлен под Сталинград (ныне Волгоград) и зачислен командиром минометного расчета 308-го полка 98-й стрелковой дивизии. Позже служил командиром орудия в составе 23-й </a:t>
            </a:r>
            <a:r>
              <a:rPr lang="ru-RU" sz="4000" dirty="0" err="1" smtClean="0"/>
              <a:t>Киевско</a:t>
            </a:r>
            <a:r>
              <a:rPr lang="ru-RU" sz="4000" dirty="0" smtClean="0"/>
              <a:t>-Житомирской дивизии. Участвовал в форсировании Днепра и освобождении Киева. Дважды был ранен. С </a:t>
            </a:r>
            <a:r>
              <a:rPr lang="ru-RU" sz="4000" dirty="0" smtClean="0">
                <a:hlinkClick r:id="rId6"/>
              </a:rPr>
              <a:t>января 1944 года</a:t>
            </a:r>
            <a:r>
              <a:rPr lang="ru-RU" sz="4000" dirty="0" smtClean="0"/>
              <a:t> Бондарев воевал в рядах 121-й Краснознаменной </a:t>
            </a:r>
            <a:r>
              <a:rPr lang="ru-RU" sz="4000" dirty="0" err="1" smtClean="0"/>
              <a:t>Рыльско</a:t>
            </a:r>
            <a:r>
              <a:rPr lang="ru-RU" sz="4000" dirty="0" smtClean="0"/>
              <a:t>-Киевской стрелковой дивизии в Польше и на границе с Чехословакией. В октябре был направлен в Чкаловское училище зенитной артиллерии. После окончания учебы в декабре 1945 года был признан ограниченно годным к службе и демобилизован по ранениям.</a:t>
            </a:r>
          </a:p>
          <a:p>
            <a:endParaRPr lang="ru-RU" dirty="0">
              <a:latin typeface="Roboto"/>
            </a:endParaRPr>
          </a:p>
        </p:txBody>
      </p:sp>
      <p:pic>
        <p:nvPicPr>
          <p:cNvPr id="16" name="Рисунок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3474433"/>
            <a:ext cx="4488873" cy="2949488"/>
          </a:xfrm>
          <a:prstGeom prst="rect">
            <a:avLst/>
          </a:prstGeom>
        </p:spPr>
      </p:pic>
      <p:pic>
        <p:nvPicPr>
          <p:cNvPr id="4" name="Рисунок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28145" y="3248142"/>
            <a:ext cx="2524701" cy="3402070"/>
          </a:xfrm>
          <a:prstGeom prst="rect">
            <a:avLst/>
          </a:prstGeom>
        </p:spPr>
      </p:pic>
    </p:spTree>
    <p:extLst>
      <p:ext uri="{BB962C8B-B14F-4D97-AF65-F5344CB8AC3E}">
        <p14:creationId xmlns:p14="http://schemas.microsoft.com/office/powerpoint/2010/main" val="879627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530482" y="840509"/>
            <a:ext cx="4912482" cy="4890988"/>
          </a:xfrm>
        </p:spPr>
        <p:txBody>
          <a:bodyPr>
            <a:normAutofit/>
          </a:bodyPr>
          <a:lstStyle/>
          <a:p>
            <a:pPr marL="0" indent="0" fontAlgn="base">
              <a:buNone/>
            </a:pPr>
            <a:r>
              <a:rPr lang="ru-RU" sz="2000" dirty="0">
                <a:solidFill>
                  <a:srgbClr val="454545"/>
                </a:solidFill>
              </a:rPr>
              <a:t>В 1951 году Юрий Бондарев окончил Литературный институт имени Горького и был принят в Союз писателей</a:t>
            </a:r>
            <a:r>
              <a:rPr lang="ru-RU" sz="2000" dirty="0" smtClean="0">
                <a:solidFill>
                  <a:srgbClr val="454545"/>
                </a:solidFill>
              </a:rPr>
              <a:t>. </a:t>
            </a:r>
          </a:p>
          <a:p>
            <a:pPr marL="0" indent="0" fontAlgn="base">
              <a:buNone/>
            </a:pPr>
            <a:r>
              <a:rPr lang="ru-RU" sz="2000" dirty="0" smtClean="0">
                <a:solidFill>
                  <a:srgbClr val="323232"/>
                </a:solidFill>
              </a:rPr>
              <a:t>Началом </a:t>
            </a:r>
            <a:r>
              <a:rPr lang="ru-RU" sz="2000" dirty="0">
                <a:solidFill>
                  <a:srgbClr val="323232"/>
                </a:solidFill>
              </a:rPr>
              <a:t>его литературного творчества стали небольшие рассказы, которые с 1949 года печатались в журналах «Огонёк», «Смена», «Октябрь</a:t>
            </a:r>
            <a:r>
              <a:rPr lang="ru-RU" sz="2000" dirty="0" smtClean="0">
                <a:solidFill>
                  <a:srgbClr val="323232"/>
                </a:solidFill>
              </a:rPr>
              <a:t>». В 1953 году вышел первый авторский сборник рассказов Бондарева "На большой реке,</a:t>
            </a:r>
            <a:r>
              <a:rPr lang="ru-RU" sz="2000" b="0" i="0" dirty="0" smtClean="0">
                <a:solidFill>
                  <a:srgbClr val="323232"/>
                </a:solidFill>
                <a:effectLst/>
              </a:rPr>
              <a:t> в который вошло 11 рассказов. </a:t>
            </a:r>
          </a:p>
          <a:p>
            <a:pPr marL="0" indent="0" fontAlgn="base">
              <a:buNone/>
            </a:pPr>
            <a:r>
              <a:rPr lang="ru-RU" sz="2000" b="0" i="0" dirty="0" smtClean="0">
                <a:solidFill>
                  <a:srgbClr val="323232"/>
                </a:solidFill>
                <a:effectLst/>
              </a:rPr>
              <a:t>1962 году, писатель издал ещё одну книгу в жанре малой прозы – сборник рассказов «Поздним вечером».</a:t>
            </a:r>
            <a:r>
              <a:rPr lang="ru-RU" sz="2000" dirty="0" smtClean="0">
                <a:solidFill>
                  <a:srgbClr val="323232"/>
                </a:solidFill>
              </a:rPr>
              <a:t> Вскоре Бондарев стал одним из наиболее печатающихся авторов в СССР. </a:t>
            </a:r>
          </a:p>
          <a:p>
            <a:pPr fontAlgn="base"/>
            <a:endParaRPr lang="ru-RU" dirty="0"/>
          </a:p>
        </p:txBody>
      </p:sp>
      <p:sp>
        <p:nvSpPr>
          <p:cNvPr id="9" name="AutoShape 12" descr="https://img2.labirint.ru/rcimg/d4cfa3436b4e15a27bf2e16033194610/1920x1080/books88/877702/ph_001.jpg?167488748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4" descr="https://img2.labirint.ru/rcimg/d4cfa3436b4e15a27bf2e16033194610/1920x1080/books88/877702/ph_001.jpg?1674887484"/>
          <p:cNvSpPr>
            <a:spLocks noGrp="1" noChangeAspect="1" noChangeArrowheads="1"/>
          </p:cNvSpPr>
          <p:nvPr>
            <p:ph type="title"/>
          </p:nvPr>
        </p:nvSpPr>
        <p:spPr bwMode="auto">
          <a:xfrm>
            <a:off x="129309" y="4748243"/>
            <a:ext cx="3179499" cy="16000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228600" lvl="0" indent="-228600" fontAlgn="base">
              <a:spcBef>
                <a:spcPts val="1000"/>
              </a:spcBef>
            </a:pPr>
            <a:r>
              <a:rPr lang="ru-RU" sz="1400" dirty="0" smtClean="0">
                <a:solidFill>
                  <a:srgbClr val="323232"/>
                </a:solidFill>
                <a:latin typeface="Roboto"/>
                <a:ea typeface="+mn-ea"/>
                <a:cs typeface="+mn-cs"/>
              </a:rPr>
              <a:t>    </a:t>
            </a:r>
            <a:r>
              <a:rPr lang="ru-RU" sz="1400" dirty="0" smtClean="0">
                <a:solidFill>
                  <a:srgbClr val="323232"/>
                </a:solidFill>
                <a:latin typeface="+mn-lt"/>
                <a:ea typeface="+mn-ea"/>
                <a:cs typeface="+mn-cs"/>
              </a:rPr>
              <a:t>«После </a:t>
            </a:r>
            <a:r>
              <a:rPr lang="ru-RU" sz="1400" dirty="0">
                <a:solidFill>
                  <a:srgbClr val="323232"/>
                </a:solidFill>
                <a:latin typeface="+mn-lt"/>
                <a:ea typeface="+mn-ea"/>
                <a:cs typeface="+mn-cs"/>
              </a:rPr>
              <a:t>войны я начал писать о войне. Все, что мною написано о ней, — это искупление долга перед теми, кто остался там… Я постарался осмыслить их судьбы», — говорил Юрий Васильевич.</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9107" y="404904"/>
            <a:ext cx="2203912" cy="2976529"/>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3666" y="3639128"/>
            <a:ext cx="2325243" cy="3029528"/>
          </a:xfrm>
          <a:prstGeom prst="rect">
            <a:avLst/>
          </a:prstGeom>
        </p:spPr>
      </p:pic>
      <p:pic>
        <p:nvPicPr>
          <p:cNvPr id="6" name="Рисунок 5"/>
          <p:cNvPicPr>
            <a:picLocks noChangeAspect="1"/>
          </p:cNvPicPr>
          <p:nvPr/>
        </p:nvPicPr>
        <p:blipFill>
          <a:blip r:embed="rId5"/>
          <a:stretch>
            <a:fillRect/>
          </a:stretch>
        </p:blipFill>
        <p:spPr>
          <a:xfrm>
            <a:off x="350983" y="724822"/>
            <a:ext cx="2893118" cy="4041141"/>
          </a:xfrm>
          <a:prstGeom prst="rect">
            <a:avLst/>
          </a:prstGeom>
        </p:spPr>
      </p:pic>
    </p:spTree>
    <p:extLst>
      <p:ext uri="{BB962C8B-B14F-4D97-AF65-F5344CB8AC3E}">
        <p14:creationId xmlns:p14="http://schemas.microsoft.com/office/powerpoint/2010/main" val="321843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1818" y="387927"/>
            <a:ext cx="5748731" cy="5875098"/>
          </a:xfrm>
        </p:spPr>
        <p:txBody>
          <a:bodyPr>
            <a:normAutofit/>
          </a:bodyPr>
          <a:lstStyle/>
          <a:p>
            <a:r>
              <a:rPr lang="ru-RU" sz="2000" dirty="0">
                <a:solidFill>
                  <a:srgbClr val="000000"/>
                </a:solidFill>
                <a:latin typeface="+mn-lt"/>
              </a:rPr>
              <a:t>Произведения Юрия Бондарева переведены более чем на 70 языков мира. С 1958 по 1980 год за рубежом опубликовано 130 его произведений. В Советском Союзе и России вышли в свет четыре собрания сочинений писателя</a:t>
            </a:r>
            <a:r>
              <a:rPr lang="ru-RU" sz="2000" dirty="0" smtClean="0">
                <a:solidFill>
                  <a:srgbClr val="000000"/>
                </a:solidFill>
                <a:latin typeface="+mn-lt"/>
              </a:rPr>
              <a:t>.</a:t>
            </a:r>
            <a:br>
              <a:rPr lang="ru-RU" sz="2000" dirty="0" smtClean="0">
                <a:solidFill>
                  <a:srgbClr val="000000"/>
                </a:solidFill>
                <a:latin typeface="+mn-lt"/>
              </a:rPr>
            </a:br>
            <a:r>
              <a:rPr lang="ru-RU" sz="2000" dirty="0">
                <a:solidFill>
                  <a:srgbClr val="000000"/>
                </a:solidFill>
                <a:latin typeface="+mn-lt"/>
              </a:rPr>
              <a:t/>
            </a:r>
            <a:br>
              <a:rPr lang="ru-RU" sz="2000" dirty="0">
                <a:solidFill>
                  <a:srgbClr val="000000"/>
                </a:solidFill>
                <a:latin typeface="+mn-lt"/>
              </a:rPr>
            </a:br>
            <a:r>
              <a:rPr lang="ru-RU" sz="2000" dirty="0">
                <a:solidFill>
                  <a:srgbClr val="000000"/>
                </a:solidFill>
                <a:latin typeface="+mn-lt"/>
              </a:rPr>
              <a:t>Война оставила глубокий след в душе писателя, который своим творчеством пытался сохранить память о погибших. Большинство произведений Бондарева связаны с военной тематикой. Наиболее пронзительными из них стали «Батальоны просят огня», «Горячий снег», «Последние залпы», «Юность командиров», «Берег».</a:t>
            </a:r>
            <a:r>
              <a:rPr lang="ru-RU" sz="2000" dirty="0">
                <a:solidFill>
                  <a:prstClr val="black"/>
                </a:solidFill>
                <a:latin typeface="+mn-lt"/>
              </a:rPr>
              <a:t/>
            </a:r>
            <a:br>
              <a:rPr lang="ru-RU" sz="2000" dirty="0">
                <a:solidFill>
                  <a:prstClr val="black"/>
                </a:solidFill>
                <a:latin typeface="+mn-lt"/>
              </a:rPr>
            </a:br>
            <a:endParaRPr lang="ru-RU" sz="2000" dirty="0">
              <a:latin typeface="+mn-lt"/>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69343" y="2892105"/>
            <a:ext cx="1821412" cy="2760198"/>
          </a:xfr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517" y="599153"/>
            <a:ext cx="1887346" cy="2400044"/>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5344" y="2179782"/>
            <a:ext cx="1688572" cy="2693967"/>
          </a:xfrm>
          <a:prstGeom prst="rect">
            <a:avLst/>
          </a:prstGeom>
        </p:spPr>
      </p:pic>
      <p:sp>
        <p:nvSpPr>
          <p:cNvPr id="10" name="Прямоугольник 9"/>
          <p:cNvSpPr/>
          <p:nvPr/>
        </p:nvSpPr>
        <p:spPr>
          <a:xfrm>
            <a:off x="6565316" y="2923659"/>
            <a:ext cx="184731" cy="369332"/>
          </a:xfrm>
          <a:prstGeom prst="rect">
            <a:avLst/>
          </a:prstGeom>
        </p:spPr>
        <p:txBody>
          <a:bodyPr wrap="none">
            <a:spAutoFit/>
          </a:bodyPr>
          <a:lstStyle/>
          <a:p>
            <a:endParaRPr lang="ru-RU" dirty="0"/>
          </a:p>
        </p:txBody>
      </p:sp>
      <p:sp>
        <p:nvSpPr>
          <p:cNvPr id="11" name="Прямоугольник 10"/>
          <p:cNvSpPr/>
          <p:nvPr/>
        </p:nvSpPr>
        <p:spPr>
          <a:xfrm>
            <a:off x="7126154" y="3108324"/>
            <a:ext cx="184731" cy="369332"/>
          </a:xfrm>
          <a:prstGeom prst="rect">
            <a:avLst/>
          </a:prstGeom>
        </p:spPr>
        <p:txBody>
          <a:bodyPr wrap="none">
            <a:spAutoFit/>
          </a:bodyPr>
          <a:lstStyle/>
          <a:p>
            <a:endParaRPr lang="ru-RU" dirty="0"/>
          </a:p>
        </p:txBody>
      </p:sp>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4734" y="2999197"/>
            <a:ext cx="1941939" cy="2773530"/>
          </a:xfrm>
          <a:prstGeom prst="rect">
            <a:avLst/>
          </a:prstGeom>
        </p:spPr>
      </p:pic>
      <p:pic>
        <p:nvPicPr>
          <p:cNvPr id="15" name="Рисунок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6188" y="478727"/>
            <a:ext cx="2623442" cy="2520469"/>
          </a:xfrm>
          <a:prstGeom prst="rect">
            <a:avLst/>
          </a:prstGeom>
        </p:spPr>
      </p:pic>
    </p:spTree>
    <p:extLst>
      <p:ext uri="{BB962C8B-B14F-4D97-AF65-F5344CB8AC3E}">
        <p14:creationId xmlns:p14="http://schemas.microsoft.com/office/powerpoint/2010/main" val="674609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628" y="971549"/>
            <a:ext cx="1823576" cy="2637537"/>
          </a:xfrm>
          <a:prstGeom prst="rect">
            <a:avLst/>
          </a:prstGeom>
        </p:spPr>
      </p:pic>
      <p:sp>
        <p:nvSpPr>
          <p:cNvPr id="6" name="Прямоугольник 5"/>
          <p:cNvSpPr/>
          <p:nvPr/>
        </p:nvSpPr>
        <p:spPr>
          <a:xfrm>
            <a:off x="411628" y="3676073"/>
            <a:ext cx="1911925" cy="3200691"/>
          </a:xfrm>
          <a:prstGeom prst="rect">
            <a:avLst/>
          </a:prstGeom>
        </p:spPr>
        <p:txBody>
          <a:bodyPr wrap="square">
            <a:spAutoFit/>
          </a:bodyPr>
          <a:lstStyle/>
          <a:p>
            <a:r>
              <a:rPr lang="ru-RU" sz="1400" dirty="0" smtClean="0"/>
              <a:t>1943 </a:t>
            </a:r>
            <a:r>
              <a:rPr lang="ru-RU" sz="1400" dirty="0"/>
              <a:t>год. Советские войска форсируют Днепр. Два батальона должны вызвать огонь на себя. Однако командование меняет план наступления, оставляет батальоны без огневой поддержки, обрекая на верную гибель. А солдатам отдан приказ: "Ни шагу назад</a:t>
            </a:r>
            <a:r>
              <a:rPr lang="ru-RU" sz="1400" dirty="0" smtClean="0"/>
              <a:t>"!</a:t>
            </a:r>
            <a:endParaRPr lang="ru-RU" sz="1400" dirty="0"/>
          </a:p>
        </p:txBody>
      </p:sp>
      <p:sp>
        <p:nvSpPr>
          <p:cNvPr id="7" name="Прямоугольник 6"/>
          <p:cNvSpPr/>
          <p:nvPr/>
        </p:nvSpPr>
        <p:spPr>
          <a:xfrm>
            <a:off x="2544011" y="3046534"/>
            <a:ext cx="2194259" cy="3600105"/>
          </a:xfrm>
          <a:prstGeom prst="rect">
            <a:avLst/>
          </a:prstGeom>
        </p:spPr>
        <p:txBody>
          <a:bodyPr wrap="square">
            <a:spAutoFit/>
          </a:bodyPr>
          <a:lstStyle/>
          <a:p>
            <a:r>
              <a:rPr lang="ru-RU" sz="1400" dirty="0"/>
              <a:t>Роман "Горячий снег" основан на реальных исторических событиях декабря 1942 года и повествует о попытке немецкой группы армий "Дон" фельдмаршала </a:t>
            </a:r>
            <a:r>
              <a:rPr lang="ru-RU" sz="1400" dirty="0" err="1"/>
              <a:t>Манштейна</a:t>
            </a:r>
            <a:r>
              <a:rPr lang="ru-RU" sz="1400" dirty="0"/>
              <a:t> прорвать блокаду окруженной под Сталинградом трехсоттысячной армии Паулюса. От сражения, описанного в произведении, зависел исход всей Сталинградской битвы.</a:t>
            </a:r>
          </a:p>
        </p:txBody>
      </p:sp>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5492" y="361950"/>
            <a:ext cx="1819564" cy="2637537"/>
          </a:xfrm>
          <a:prstGeom prst="rect">
            <a:avLst/>
          </a:prstGeom>
        </p:spPr>
      </p:pic>
      <p:sp>
        <p:nvSpPr>
          <p:cNvPr id="11" name="Прямоугольник 10"/>
          <p:cNvSpPr/>
          <p:nvPr/>
        </p:nvSpPr>
        <p:spPr>
          <a:xfrm>
            <a:off x="4843863" y="2999487"/>
            <a:ext cx="2309099" cy="3754874"/>
          </a:xfrm>
          <a:prstGeom prst="rect">
            <a:avLst/>
          </a:prstGeom>
        </p:spPr>
        <p:txBody>
          <a:bodyPr wrap="square">
            <a:spAutoFit/>
          </a:bodyPr>
          <a:lstStyle/>
          <a:p>
            <a:r>
              <a:rPr lang="ru-RU" sz="1400" dirty="0"/>
              <a:t>Повесть «Последние залпы» — о тяжелых сражениях, которые вели наши войска с фашистскими захватчиками на польской земле. Произведения Бондарева Ю. исполнены суровой и мужественной правды войны и послевоенного времени. Герой повести «Последние залпы» принадлежит к поколению, шагнувшему на поле сражения сразу со школьной и студенческой скамьи.</a:t>
            </a:r>
          </a:p>
        </p:txBody>
      </p:sp>
      <p:sp>
        <p:nvSpPr>
          <p:cNvPr id="12" name="Прямоугольник 11"/>
          <p:cNvSpPr/>
          <p:nvPr/>
        </p:nvSpPr>
        <p:spPr>
          <a:xfrm>
            <a:off x="7287491" y="3851564"/>
            <a:ext cx="2318326" cy="2893100"/>
          </a:xfrm>
          <a:prstGeom prst="rect">
            <a:avLst/>
          </a:prstGeom>
        </p:spPr>
        <p:txBody>
          <a:bodyPr wrap="square">
            <a:spAutoFit/>
          </a:bodyPr>
          <a:lstStyle/>
          <a:p>
            <a:r>
              <a:rPr lang="ru-RU" sz="1400" dirty="0"/>
              <a:t>Книга «Юность командиров» —  это повесть о молодых людях, вернувшихся с войны и направленных в военное училище. Герои ее — сержанты, младшие офицеры, рано познавшие цену жизни, цену товарищеской помощи в трудную минуту, - люди с обостренным чувством справедливости.</a:t>
            </a:r>
          </a:p>
        </p:txBody>
      </p:sp>
      <p:sp>
        <p:nvSpPr>
          <p:cNvPr id="13" name="Прямоугольник 12"/>
          <p:cNvSpPr/>
          <p:nvPr/>
        </p:nvSpPr>
        <p:spPr>
          <a:xfrm>
            <a:off x="9735127" y="2999487"/>
            <a:ext cx="2235201" cy="3323987"/>
          </a:xfrm>
          <a:prstGeom prst="rect">
            <a:avLst/>
          </a:prstGeom>
        </p:spPr>
        <p:txBody>
          <a:bodyPr wrap="square">
            <a:spAutoFit/>
          </a:bodyPr>
          <a:lstStyle/>
          <a:p>
            <a:r>
              <a:rPr lang="ru-RU" sz="1400" dirty="0" smtClean="0"/>
              <a:t>"</a:t>
            </a:r>
            <a:r>
              <a:rPr lang="ru-RU" sz="1400" dirty="0"/>
              <a:t>Берег" — многоплановое произведение, охватывающее проблемы войны и мирных дней, поднимающее идеи социально-философские, связанные с мучительным исканием личностью своего "берега", который определяет всю нравственную жизнь человека. Роман написан в лучших традициях великого русского реализма.</a:t>
            </a:r>
          </a:p>
        </p:txBody>
      </p:sp>
      <p:pic>
        <p:nvPicPr>
          <p:cNvPr id="16" name="Рисунок 15"/>
          <p:cNvPicPr>
            <a:picLocks noChangeAspect="1"/>
          </p:cNvPicPr>
          <p:nvPr/>
        </p:nvPicPr>
        <p:blipFill>
          <a:blip r:embed="rId6"/>
          <a:stretch>
            <a:fillRect/>
          </a:stretch>
        </p:blipFill>
        <p:spPr>
          <a:xfrm>
            <a:off x="9906623" y="314901"/>
            <a:ext cx="1828799" cy="2731633"/>
          </a:xfrm>
          <a:prstGeom prst="rect">
            <a:avLst/>
          </a:prstGeom>
        </p:spPr>
      </p:pic>
      <p:pic>
        <p:nvPicPr>
          <p:cNvPr id="17" name="Рисунок 16"/>
          <p:cNvPicPr>
            <a:picLocks noChangeAspect="1"/>
          </p:cNvPicPr>
          <p:nvPr/>
        </p:nvPicPr>
        <p:blipFill>
          <a:blip r:embed="rId7"/>
          <a:stretch>
            <a:fillRect/>
          </a:stretch>
        </p:blipFill>
        <p:spPr>
          <a:xfrm>
            <a:off x="7320435" y="1145525"/>
            <a:ext cx="1926388" cy="2706039"/>
          </a:xfrm>
          <a:prstGeom prst="rect">
            <a:avLst/>
          </a:prstGeom>
        </p:spPr>
      </p:pic>
      <p:pic>
        <p:nvPicPr>
          <p:cNvPr id="19" name="Рисунок 18"/>
          <p:cNvPicPr>
            <a:picLocks noChangeAspect="1"/>
          </p:cNvPicPr>
          <p:nvPr/>
        </p:nvPicPr>
        <p:blipFill>
          <a:blip r:embed="rId8"/>
          <a:stretch>
            <a:fillRect/>
          </a:stretch>
        </p:blipFill>
        <p:spPr>
          <a:xfrm>
            <a:off x="4978387" y="361950"/>
            <a:ext cx="1888234" cy="2637537"/>
          </a:xfrm>
          <a:prstGeom prst="rect">
            <a:avLst/>
          </a:prstGeom>
        </p:spPr>
      </p:pic>
    </p:spTree>
    <p:extLst>
      <p:ext uri="{BB962C8B-B14F-4D97-AF65-F5344CB8AC3E}">
        <p14:creationId xmlns:p14="http://schemas.microsoft.com/office/powerpoint/2010/main" val="2739235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Объект 6"/>
          <p:cNvSpPr>
            <a:spLocks noGrp="1"/>
          </p:cNvSpPr>
          <p:nvPr>
            <p:ph idx="1"/>
          </p:nvPr>
        </p:nvSpPr>
        <p:spPr>
          <a:xfrm>
            <a:off x="491491" y="729673"/>
            <a:ext cx="6833136" cy="2381171"/>
          </a:xfrm>
        </p:spPr>
        <p:txBody>
          <a:bodyPr>
            <a:normAutofit/>
          </a:bodyPr>
          <a:lstStyle/>
          <a:p>
            <a:pPr marL="0" indent="0">
              <a:buNone/>
            </a:pPr>
            <a:r>
              <a:rPr lang="ru-RU" sz="1800" dirty="0"/>
              <a:t>По сценариям и литературным произведения Юрия Бондарева были сняты художественные фильмы: "Последние залпы" (1960, режиссер Леон </a:t>
            </a:r>
            <a:r>
              <a:rPr lang="ru-RU" sz="1800" dirty="0" err="1"/>
              <a:t>Сааков</a:t>
            </a:r>
            <a:r>
              <a:rPr lang="ru-RU" sz="1800" dirty="0"/>
              <a:t>), "49 дней" (1962, Генрих </a:t>
            </a:r>
            <a:r>
              <a:rPr lang="ru-RU" sz="1800" dirty="0" err="1"/>
              <a:t>Габай</a:t>
            </a:r>
            <a:r>
              <a:rPr lang="ru-RU" sz="1800" dirty="0"/>
              <a:t>), "Тишина" (1963, Владимир Басов; 1992, Ольгерд Воронцов), "Освобождение" (1968-1971, Юрий Озеров), "Горячий снег" (1972, Гавриил </a:t>
            </a:r>
            <a:r>
              <a:rPr lang="ru-RU" sz="1800" dirty="0" err="1"/>
              <a:t>Егиазаров</a:t>
            </a:r>
            <a:r>
              <a:rPr lang="ru-RU" sz="1800" dirty="0"/>
              <a:t>), "Берег" (1983, Александр Алов и Владимир Наумов), "Батальоны просят огня" (1985, Владимир Чеботарев и Александр Боголюбов), "Выбор" (1987, Владимир Наумов), "Трагедия века" (1993, Юрий Озеров). </a:t>
            </a:r>
            <a:endParaRPr lang="ru-RU" sz="1800" dirty="0" smtClean="0"/>
          </a:p>
        </p:txBody>
      </p:sp>
      <p:pic>
        <p:nvPicPr>
          <p:cNvPr id="3" name="Рисунок 2"/>
          <p:cNvPicPr>
            <a:picLocks noChangeAspect="1"/>
          </p:cNvPicPr>
          <p:nvPr/>
        </p:nvPicPr>
        <p:blipFill>
          <a:blip r:embed="rId3"/>
          <a:stretch>
            <a:fillRect/>
          </a:stretch>
        </p:blipFill>
        <p:spPr>
          <a:xfrm>
            <a:off x="491491" y="3255817"/>
            <a:ext cx="5659928" cy="3499313"/>
          </a:xfrm>
          <a:prstGeom prst="rect">
            <a:avLst/>
          </a:prstGeom>
        </p:spPr>
      </p:pic>
      <p:pic>
        <p:nvPicPr>
          <p:cNvPr id="4" name="Рисунок 3"/>
          <p:cNvPicPr>
            <a:picLocks noChangeAspect="1"/>
          </p:cNvPicPr>
          <p:nvPr/>
        </p:nvPicPr>
        <p:blipFill>
          <a:blip r:embed="rId4"/>
          <a:stretch>
            <a:fillRect/>
          </a:stretch>
        </p:blipFill>
        <p:spPr>
          <a:xfrm>
            <a:off x="7773440" y="237981"/>
            <a:ext cx="4248726" cy="3716800"/>
          </a:xfrm>
          <a:prstGeom prst="rect">
            <a:avLst/>
          </a:prstGeom>
        </p:spPr>
      </p:pic>
      <p:pic>
        <p:nvPicPr>
          <p:cNvPr id="5" name="Рисунок 4"/>
          <p:cNvPicPr>
            <a:picLocks noChangeAspect="1"/>
          </p:cNvPicPr>
          <p:nvPr/>
        </p:nvPicPr>
        <p:blipFill>
          <a:blip r:embed="rId5"/>
          <a:stretch>
            <a:fillRect/>
          </a:stretch>
        </p:blipFill>
        <p:spPr>
          <a:xfrm>
            <a:off x="6539345" y="4124324"/>
            <a:ext cx="4064000" cy="2733675"/>
          </a:xfrm>
          <a:prstGeom prst="rect">
            <a:avLst/>
          </a:prstGeom>
        </p:spPr>
      </p:pic>
    </p:spTree>
    <p:extLst>
      <p:ext uri="{BB962C8B-B14F-4D97-AF65-F5344CB8AC3E}">
        <p14:creationId xmlns:p14="http://schemas.microsoft.com/office/powerpoint/2010/main" val="2643359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6676070" y="496123"/>
            <a:ext cx="4724809" cy="5499069"/>
          </a:xfrm>
          <a:prstGeom prst="rect">
            <a:avLst/>
          </a:prstGeom>
        </p:spPr>
      </p:pic>
      <p:sp>
        <p:nvSpPr>
          <p:cNvPr id="3" name="Прямоугольник 2"/>
          <p:cNvSpPr/>
          <p:nvPr/>
        </p:nvSpPr>
        <p:spPr>
          <a:xfrm>
            <a:off x="471055" y="1089891"/>
            <a:ext cx="5708071" cy="4401205"/>
          </a:xfrm>
          <a:prstGeom prst="rect">
            <a:avLst/>
          </a:prstGeom>
        </p:spPr>
        <p:txBody>
          <a:bodyPr wrap="square">
            <a:spAutoFit/>
          </a:bodyPr>
          <a:lstStyle/>
          <a:p>
            <a:pPr fontAlgn="base"/>
            <a:r>
              <a:rPr lang="ru-RU" sz="2000" dirty="0" smtClean="0">
                <a:solidFill>
                  <a:srgbClr val="000000"/>
                </a:solidFill>
              </a:rPr>
              <a:t>Автор </a:t>
            </a:r>
            <a:r>
              <a:rPr lang="ru-RU" sz="2000" dirty="0">
                <a:solidFill>
                  <a:srgbClr val="000000"/>
                </a:solidFill>
              </a:rPr>
              <a:t>отдавал дань уважения настоящим патриотам, простым солдатам, идущим на гибель во имя своего народа. Бондарев гордился силой духа советских людей и восхищался героической победой. Также автор создавал ряд романов о послевоенных буднях, о бывших фронтовиках, которых ждут новые испытания. Прозаик анализировал характеры и поведение героев в критических ситуациях, рассуждал над тем, что повлияло на ценности, нравственный выбор и жизненные ориентиры человека. В поздних произведениях он размышлял о судьбе России, причинах деградации общества и развитии мировой истории.</a:t>
            </a:r>
          </a:p>
        </p:txBody>
      </p:sp>
    </p:spTree>
    <p:extLst>
      <p:ext uri="{BB962C8B-B14F-4D97-AF65-F5344CB8AC3E}">
        <p14:creationId xmlns:p14="http://schemas.microsoft.com/office/powerpoint/2010/main" val="37340407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7692389" y="514351"/>
            <a:ext cx="4194811" cy="5969576"/>
          </a:xfrm>
          <a:prstGeom prst="rect">
            <a:avLst/>
          </a:prstGeom>
        </p:spPr>
      </p:pic>
      <p:sp>
        <p:nvSpPr>
          <p:cNvPr id="3" name="Объект 2"/>
          <p:cNvSpPr>
            <a:spLocks noGrp="1"/>
          </p:cNvSpPr>
          <p:nvPr>
            <p:ph idx="1"/>
          </p:nvPr>
        </p:nvSpPr>
        <p:spPr>
          <a:xfrm>
            <a:off x="480292" y="923636"/>
            <a:ext cx="7093528" cy="5560291"/>
          </a:xfrm>
        </p:spPr>
        <p:txBody>
          <a:bodyPr>
            <a:normAutofit/>
          </a:bodyPr>
          <a:lstStyle/>
          <a:p>
            <a:pPr marL="0" indent="0">
              <a:buNone/>
            </a:pPr>
            <a:r>
              <a:rPr lang="ru-RU" sz="1600" dirty="0" smtClean="0"/>
              <a:t>Ю.В. Бондарев — Герой Социалистического Труда, лауреат Ленинской премии (за сценарий киноэпопеи «Освобождение»), двух Государственных премий СССР (за романы «Берег» и «Выбор»), Государственной премии РСФСР имени братьев Васильевых (за сценарий фильма «Горячий снег»).</a:t>
            </a:r>
          </a:p>
          <a:p>
            <a:pPr marL="0" indent="0">
              <a:buNone/>
            </a:pPr>
            <a:r>
              <a:rPr lang="ru-RU" sz="1600" dirty="0" smtClean="0"/>
              <a:t>В 2014 году, в год своего 90-летия, Ю.В. Бондарев удостоен Государственной премии РФ имени Маршала Советского Союза Г.К. Жукова в области литературы и искусства за серию книг, раскрывающих величие народного подвига в Великой Отечественной войне 1941–1945 годов, героизм и мужество защитников Отечества.</a:t>
            </a:r>
          </a:p>
          <a:p>
            <a:pPr marL="0" indent="0">
              <a:buNone/>
            </a:pPr>
            <a:r>
              <a:rPr lang="ru-RU" sz="1600" dirty="0" smtClean="0"/>
              <a:t>Награжден двумя орденами Ленина, орденами Октябрьской Революции, Трудового Красного Знамени, Отечественной войны I степени, «Знак Почёта», двумя медалями «За отвагу», медалями «За оборону Сталинграда», «За победу над Германией», орденом «Большая Звезда Дружбы народов» (Германия), орденом Почёта (Приднестровье), золотой медалью А.А. Фадеева, золотой медалью имени А.П. Довженко, многими наградами иностранных государств. Ю.В. Бондарев — почетный гражданин города-героя Волгограда.</a:t>
            </a:r>
          </a:p>
          <a:p>
            <a:pPr marL="0" indent="0">
              <a:buNone/>
            </a:pPr>
            <a:r>
              <a:rPr lang="ru-RU" sz="1600" dirty="0" smtClean="0"/>
              <a:t>Он — лауреат приза Всемирного кинофестиваля, премий имени Льва Толстого, В.К.  Тредиаковского, В. Даля, М.А. Шолохова, Александра Невского, Всероссийской премии «Сталинград», премии «Древо жизни», премии «Ясная Поляна», Патриаршей литературной премии имени святых равноапостольных Кирилла и </a:t>
            </a:r>
            <a:r>
              <a:rPr lang="ru-RU" sz="1600" dirty="0" err="1" smtClean="0"/>
              <a:t>Мефодия</a:t>
            </a:r>
            <a:r>
              <a:rPr lang="ru-RU" sz="1600" dirty="0" smtClean="0"/>
              <a:t> (2015).</a:t>
            </a:r>
          </a:p>
          <a:p>
            <a:endParaRPr lang="ru-RU" sz="1600" dirty="0"/>
          </a:p>
        </p:txBody>
      </p:sp>
    </p:spTree>
    <p:extLst>
      <p:ext uri="{BB962C8B-B14F-4D97-AF65-F5344CB8AC3E}">
        <p14:creationId xmlns:p14="http://schemas.microsoft.com/office/powerpoint/2010/main" val="3604782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1365</TotalTime>
  <Words>894</Words>
  <Application>Microsoft Office PowerPoint</Application>
  <PresentationFormat>Широкоэкранный</PresentationFormat>
  <Paragraphs>38</Paragraphs>
  <Slides>13</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Arial Narrow</vt:lpstr>
      <vt:lpstr>Calibri</vt:lpstr>
      <vt:lpstr>Calibri Light</vt:lpstr>
      <vt:lpstr>Roboto</vt:lpstr>
      <vt:lpstr>Тема Office</vt:lpstr>
      <vt:lpstr>Писатель - фронтовик Юрий Бондарев</vt:lpstr>
      <vt:lpstr>Презентация PowerPoint</vt:lpstr>
      <vt:lpstr>Презентация PowerPoint</vt:lpstr>
      <vt:lpstr>    «После войны я начал писать о войне. Все, что мною написано о ней, — это искупление долга перед теми, кто остался там… Я постарался осмыслить их судьбы», — говорил Юрий Васильевич.</vt:lpstr>
      <vt:lpstr>Произведения Юрия Бондарева переведены более чем на 70 языков мира. С 1958 по 1980 год за рубежом опубликовано 130 его произведений. В Советском Союзе и России вышли в свет четыре собрания сочинений писателя.  Война оставила глубокий след в душе писателя, который своим творчеством пытался сохранить память о погибших. Большинство произведений Бондарева связаны с военной тематикой. Наиболее пронзительными из них стали «Батальоны просят огня», «Горячий снег», «Последние залпы», «Юность командиров», «Берег».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Писатель фронтовик Юрий Бондарев</dc:title>
  <dc:creator>Пользователь Windows</dc:creator>
  <cp:lastModifiedBy>Admin</cp:lastModifiedBy>
  <cp:revision>177</cp:revision>
  <dcterms:created xsi:type="dcterms:W3CDTF">2024-02-18T07:47:19Z</dcterms:created>
  <dcterms:modified xsi:type="dcterms:W3CDTF">2024-03-11T06:32:27Z</dcterms:modified>
</cp:coreProperties>
</file>