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03" r:id="rId2"/>
    <p:sldId id="286" r:id="rId3"/>
    <p:sldId id="258" r:id="rId4"/>
    <p:sldId id="262" r:id="rId5"/>
    <p:sldId id="264" r:id="rId6"/>
    <p:sldId id="265" r:id="rId7"/>
    <p:sldId id="266" r:id="rId8"/>
    <p:sldId id="267" r:id="rId9"/>
    <p:sldId id="272" r:id="rId10"/>
    <p:sldId id="274" r:id="rId11"/>
    <p:sldId id="275" r:id="rId12"/>
    <p:sldId id="276" r:id="rId13"/>
    <p:sldId id="278" r:id="rId14"/>
    <p:sldId id="279" r:id="rId15"/>
    <p:sldId id="280" r:id="rId16"/>
    <p:sldId id="281" r:id="rId17"/>
    <p:sldId id="282" r:id="rId18"/>
    <p:sldId id="283" r:id="rId19"/>
    <p:sldId id="285" r:id="rId20"/>
    <p:sldId id="287" r:id="rId21"/>
    <p:sldId id="289" r:id="rId22"/>
    <p:sldId id="290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2" r:id="rId3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DF9D5-DC72-4D28-BB48-91CA2D16DB8A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F7D24-654F-4CEF-8345-22065E0B0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41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eaLnBrk="1" hangingPunct="1"/>
            <a:fld id="{0140D512-0294-4EC8-B399-5FAF93121AA5}" type="slidenum">
              <a:rPr lang="ru-RU" altLang="ru-RU">
                <a:solidFill>
                  <a:prstClr val="black"/>
                </a:solidFill>
              </a:rPr>
              <a:pPr eaLnBrk="1" hangingPunct="1"/>
              <a:t>25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eaLnBrk="1" hangingPunct="1"/>
            <a:fld id="{E710E84E-497E-4DCD-A91F-81B7987564F9}" type="slidenum">
              <a:rPr lang="ru-RU" altLang="ru-RU">
                <a:solidFill>
                  <a:prstClr val="black"/>
                </a:solidFill>
              </a:rPr>
              <a:pPr eaLnBrk="1" hangingPunct="1"/>
              <a:t>28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5954"/>
            <a:ext cx="9144000" cy="5149454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1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7"/>
            <a:ext cx="5825202" cy="82267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968DF1D1-79C5-4A55-A7F4-386171E97377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2CA0943F-3C6B-4492-9FA1-DACAA1DB7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554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641715D0-8173-49B7-AC76-1487E27503CD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ACEC1CCC-67DF-4958-B1FA-0C33CEF41E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290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6004" y="592931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6000">
                <a:solidFill>
                  <a:srgbClr val="F1947A"/>
                </a:solidFill>
                <a:latin typeface="Arial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669881" y="2164556"/>
            <a:ext cx="45720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6000">
                <a:solidFill>
                  <a:srgbClr val="F1947A"/>
                </a:solidFill>
                <a:latin typeface="Arial" charset="0"/>
              </a:rPr>
              <a:t>”</a:t>
            </a:r>
            <a:endParaRPr lang="en-US" altLang="ru-RU">
              <a:solidFill>
                <a:srgbClr val="F1947A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97ED7122-B98B-476E-9C5E-F9D69799584B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4851F74F-F21D-4864-B712-F289B5605F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815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87F1DFC9-F20E-45EC-8842-6A4A16571A02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A7162647-668B-4B16-9400-B3758D98E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928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6004" y="592931"/>
            <a:ext cx="457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6000">
                <a:solidFill>
                  <a:srgbClr val="F1947A"/>
                </a:solidFill>
                <a:latin typeface="Arial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669881" y="2164556"/>
            <a:ext cx="45720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6000">
                <a:solidFill>
                  <a:srgbClr val="F1947A"/>
                </a:solidFill>
                <a:latin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5494BC8F-6B3E-4374-ACA3-64166F2EC9DF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66A15E1F-ED2F-4453-BF67-01386F83DC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470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D6CE49D6-196D-4DA2-B069-11ED8A8A5553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AC28149A-0ADD-4F82-895C-76EDD4ED7C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070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058D8A09-49F3-40BA-87F2-2FA4F886B575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14307A99-CB5E-4447-BF7A-E29C74F66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0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6" y="457201"/>
            <a:ext cx="978557" cy="3938588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457200"/>
            <a:ext cx="5295113" cy="39385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DD859BD5-ED0D-471B-948A-2D4ED51BF19E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22517BF7-BCA6-4CB1-A32A-EEEA43E720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35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BBD57F73-6F48-4FE8-BC57-90D4996EC0C9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3BD71E82-450B-43E0-AD31-89A9EC9CEC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375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2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D693064B-77A3-40E7-87BE-D308183B8A89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03B8BCFB-9F79-458E-A53A-B4F601128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60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1620442"/>
            <a:ext cx="3138026" cy="29105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3"/>
            <a:ext cx="3138026" cy="29105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C0B04596-891F-44AF-843B-DD138E1626B3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73117600-7478-42C0-89E1-1D8F23301F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840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0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0" y="2052936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8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052936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35886493-8501-4B4D-A078-D48A2A7065BF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AF913E35-1BEF-43A1-AC20-53565CD172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7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78269033-8D8D-4CF8-A336-E16A9DC525CD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E382B9FC-BC26-4601-B331-7C30A14D0E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45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C9D568F6-EA19-468D-AC9B-3E83CC5412A3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47A85882-F2BB-4EB9-9C9D-1013C0635A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766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7" y="386195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797" indent="0">
              <a:buNone/>
              <a:defRPr sz="1100"/>
            </a:lvl2pPr>
            <a:lvl3pPr marL="685595" indent="0">
              <a:buNone/>
              <a:defRPr sz="900"/>
            </a:lvl3pPr>
            <a:lvl4pPr marL="1028392" indent="0">
              <a:buNone/>
              <a:defRPr sz="800"/>
            </a:lvl4pPr>
            <a:lvl5pPr marL="1371188" indent="0">
              <a:buNone/>
              <a:defRPr sz="800"/>
            </a:lvl5pPr>
            <a:lvl6pPr marL="1713986" indent="0">
              <a:buNone/>
              <a:defRPr sz="800"/>
            </a:lvl6pPr>
            <a:lvl7pPr marL="2056783" indent="0">
              <a:buNone/>
              <a:defRPr sz="800"/>
            </a:lvl7pPr>
            <a:lvl8pPr marL="2399580" indent="0">
              <a:buNone/>
              <a:defRPr sz="800"/>
            </a:lvl8pPr>
            <a:lvl9pPr marL="2742377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00CA3A2E-1FC0-4244-BA9C-E5B599D6225C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57DECB00-AC1D-4E86-AE05-27CCC9D118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90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8291E48E-057B-4A93-BB7F-F379FAEDCA36}" type="datetimeFigureOut">
              <a:rPr lang="ru-RU"/>
              <a:pPr>
                <a:defRPr/>
              </a:pPr>
              <a:t>15.04.2021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itchFamily="34" charset="0"/>
              </a:defRPr>
            </a:lvl1pPr>
          </a:lstStyle>
          <a:p>
            <a:pPr>
              <a:defRPr/>
            </a:pPr>
            <a:fld id="{3358487F-0225-4BF8-93E5-3103E12B5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69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5954"/>
            <a:ext cx="9144000" cy="5149454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08397" y="457200"/>
            <a:ext cx="644723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397" y="1620443"/>
            <a:ext cx="6447234" cy="291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4249" y="4531521"/>
            <a:ext cx="68341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700">
                <a:solidFill>
                  <a:prstClr val="black">
                    <a:tint val="75000"/>
                  </a:prstClr>
                </a:solidFill>
                <a:latin typeface="Trebuchet MS"/>
              </a:defRPr>
            </a:lvl1pPr>
          </a:lstStyle>
          <a:p>
            <a:pPr>
              <a:defRPr/>
            </a:pPr>
            <a:fld id="{9650E6A6-406E-457F-A4CF-EF37851483CF}" type="datetimeFigureOut">
              <a:rPr lang="ru-RU">
                <a:cs typeface="Arial" charset="0"/>
              </a:rPr>
              <a:pPr>
                <a:defRPr/>
              </a:pPr>
              <a:t>15.04.2021</a:t>
            </a:fld>
            <a:endParaRPr lang="ru-RU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397" y="4531521"/>
            <a:ext cx="472320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700">
                <a:solidFill>
                  <a:prstClr val="black">
                    <a:tint val="75000"/>
                  </a:prstClr>
                </a:solidFill>
                <a:latin typeface="Trebuchet MS"/>
              </a:defRPr>
            </a:lvl1pPr>
          </a:lstStyle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472" y="4531521"/>
            <a:ext cx="51315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700">
                <a:solidFill>
                  <a:srgbClr val="E84C22"/>
                </a:solidFill>
                <a:latin typeface="Trebuchet MS"/>
              </a:defRPr>
            </a:lvl1pPr>
          </a:lstStyle>
          <a:p>
            <a:pPr>
              <a:defRPr/>
            </a:pPr>
            <a:fld id="{D8B5334A-4E6A-4DBC-9C50-9C672F10E211}" type="slidenum">
              <a:rPr lang="ru-RU">
                <a:cs typeface="Arial" charset="0"/>
              </a:rPr>
              <a:pPr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78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100" kern="1200">
          <a:solidFill>
            <a:srgbClr val="404040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FF0000"/>
                </a:solidFill>
              </a:rPr>
              <a:t>Кафедра частного права </a:t>
            </a:r>
          </a:p>
          <a:p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786" y="123478"/>
            <a:ext cx="192722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47814"/>
            <a:ext cx="2837017" cy="18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0208"/>
            <a:ext cx="2945904" cy="195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1510"/>
            <a:ext cx="3757922" cy="249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557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155973"/>
            <a:ext cx="32004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5" y="1814514"/>
            <a:ext cx="4307681" cy="283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1" y="2252666"/>
            <a:ext cx="4142184" cy="230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6437"/>
            <a:ext cx="3654029" cy="229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21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794">
            <a:off x="4675585" y="1996679"/>
            <a:ext cx="428982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686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9595">
            <a:off x="273846" y="534594"/>
            <a:ext cx="5837635" cy="360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164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789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18" y="342903"/>
            <a:ext cx="5934075" cy="39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504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03712" y="1771650"/>
            <a:ext cx="6917531" cy="723900"/>
          </a:xfrm>
          <a:prstGeom prst="rect">
            <a:avLst/>
          </a:prstGeom>
        </p:spPr>
        <p:txBody>
          <a:bodyPr lIns="68579" tIns="34289" rIns="68579" bIns="34289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ru-RU" sz="2400" b="1" dirty="0">
                <a:solidFill>
                  <a:srgbClr val="CE5902"/>
                </a:solidFill>
              </a:rPr>
              <a:t>Специальность 40.02.01 </a:t>
            </a:r>
            <a:br>
              <a:rPr lang="ru-RU" sz="2400" b="1" dirty="0">
                <a:solidFill>
                  <a:srgbClr val="CE5902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Право и организация социального обеспечения</a:t>
            </a:r>
            <a:r>
              <a:rPr lang="ru-RU" sz="2400" b="1" dirty="0">
                <a:solidFill>
                  <a:srgbClr val="CE5902"/>
                </a:solidFill>
              </a:rPr>
              <a:t>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2253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62" y="191692"/>
            <a:ext cx="1921669" cy="194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https://xn--80aacorpcx9dwa.xn--p1ai/images/15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56" y="2858691"/>
            <a:ext cx="5954315" cy="16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068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19165" y="191694"/>
            <a:ext cx="6917531" cy="725090"/>
          </a:xfrm>
          <a:prstGeom prst="rect">
            <a:avLst/>
          </a:prstGeom>
        </p:spPr>
        <p:txBody>
          <a:bodyPr lIns="68579" tIns="34289" rIns="68579" bIns="34289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ru-RU" sz="1800" b="1" dirty="0">
                <a:solidFill>
                  <a:srgbClr val="CE5902"/>
                </a:solidFill>
              </a:rPr>
              <a:t>Специальность 40.02.01 </a:t>
            </a:r>
            <a:br>
              <a:rPr lang="ru-RU" sz="1800" b="1" dirty="0">
                <a:solidFill>
                  <a:srgbClr val="CE5902"/>
                </a:solidFill>
              </a:rPr>
            </a:br>
            <a:r>
              <a:rPr lang="ru-RU" sz="1800" b="1" dirty="0">
                <a:solidFill>
                  <a:srgbClr val="7030A0"/>
                </a:solidFill>
              </a:rPr>
              <a:t>Право и организация социального обеспечения</a:t>
            </a:r>
            <a:r>
              <a:rPr lang="ru-RU" sz="1800" b="1" dirty="0">
                <a:solidFill>
                  <a:srgbClr val="CE5902"/>
                </a:solidFill>
              </a:rPr>
              <a:t> </a:t>
            </a:r>
            <a:endParaRPr lang="ru-RU" sz="1800" b="1" dirty="0">
              <a:solidFill>
                <a:srgbClr val="7030A0"/>
              </a:solidFill>
            </a:endParaRPr>
          </a:p>
        </p:txBody>
      </p:sp>
      <p:pic>
        <p:nvPicPr>
          <p:cNvPr id="2355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62" y="191692"/>
            <a:ext cx="1921669" cy="194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81" y="785813"/>
            <a:ext cx="2438400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-134540" y="4168382"/>
            <a:ext cx="4954191" cy="82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 anchor="b"/>
          <a:lstStyle>
            <a:lvl1pPr defTabSz="4572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srgbClr val="7030A0"/>
                </a:solidFill>
              </a:rPr>
              <a:t>Руководитель образовательной программы -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srgbClr val="7030A0"/>
                </a:solidFill>
              </a:rPr>
              <a:t>преподаватель кафедры частного права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>
                <a:solidFill>
                  <a:srgbClr val="7030A0"/>
                </a:solidFill>
              </a:rPr>
              <a:t>Галиева Гельнар Вагизовна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819652" y="2133600"/>
            <a:ext cx="4111229" cy="2449116"/>
          </a:xfrm>
          <a:prstGeom prst="rect">
            <a:avLst/>
          </a:prstGeom>
          <a:effectLst/>
        </p:spPr>
        <p:txBody>
          <a:bodyPr lIns="68579" tIns="34289" rIns="68579" bIns="34289" anchor="b"/>
          <a:lstStyle>
            <a:defPPr>
              <a:defRPr lang="ru-RU"/>
            </a:defPPr>
            <a:lvl1pPr algn="ctr" defTabSz="457200">
              <a:spcBef>
                <a:spcPct val="0"/>
              </a:spcBef>
              <a:buNone/>
              <a:defRPr sz="2400" b="1" cap="none">
                <a:ln w="3175" cmpd="sng">
                  <a:noFill/>
                </a:ln>
                <a:solidFill>
                  <a:srgbClr val="7030A0"/>
                </a:solidFill>
                <a:effectLst/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base">
              <a:spcAft>
                <a:spcPct val="0"/>
              </a:spcAft>
              <a:defRPr/>
            </a:pPr>
            <a:r>
              <a:rPr lang="ru-RU" sz="1800" dirty="0">
                <a:solidFill>
                  <a:prstClr val="black">
                    <a:lumMod val="95000"/>
                    <a:lumOff val="5000"/>
                  </a:prstClr>
                </a:solidFill>
              </a:rPr>
              <a:t>Эксперты программы:</a:t>
            </a:r>
          </a:p>
          <a:p>
            <a:pPr marL="257168" indent="-257168" algn="l" fontAlgn="base"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800" dirty="0"/>
              <a:t>Казенное учреждение  Чувашской Республики «Центр предоставления мер социальной поддержки» Министерства труда и социальной защиты Чувашской Республики; </a:t>
            </a:r>
          </a:p>
          <a:p>
            <a:pPr marL="257168" indent="-257168" algn="l" fontAlgn="base"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800" dirty="0"/>
              <a:t>Адвокатская палата  Чувашской Республики.</a:t>
            </a:r>
          </a:p>
        </p:txBody>
      </p:sp>
    </p:spTree>
    <p:extLst>
      <p:ext uri="{BB962C8B-B14F-4D97-AF65-F5344CB8AC3E}">
        <p14:creationId xmlns:p14="http://schemas.microsoft.com/office/powerpoint/2010/main" val="1424702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2456" y="338140"/>
            <a:ext cx="3968353" cy="346472"/>
          </a:xfrm>
          <a:prstGeom prst="rect">
            <a:avLst/>
          </a:prstGeom>
        </p:spPr>
        <p:txBody>
          <a:bodyPr lIns="68579" tIns="34289" rIns="68579" bIns="34289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spc="-38" dirty="0">
                <a:solidFill>
                  <a:srgbClr val="CE5902"/>
                </a:solidFill>
                <a:ea typeface="+mj-ea"/>
                <a:cs typeface="+mj-cs"/>
              </a:rPr>
              <a:t>Квалификация - ЮРИСТ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19440" y="769145"/>
            <a:ext cx="2694385" cy="385763"/>
          </a:xfrm>
          <a:prstGeom prst="rect">
            <a:avLst/>
          </a:prstGeom>
        </p:spPr>
        <p:txBody>
          <a:bodyPr lIns="68579" tIns="34289" rIns="68579" bIns="34289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spc="-38" dirty="0">
                <a:solidFill>
                  <a:srgbClr val="7030A0"/>
                </a:solidFill>
                <a:ea typeface="+mj-ea"/>
                <a:cs typeface="+mj-cs"/>
              </a:rPr>
              <a:t>Сфера деятельности: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0805" y="1275162"/>
            <a:ext cx="7834313" cy="2959894"/>
          </a:xfrm>
          <a:prstGeom prst="rect">
            <a:avLst/>
          </a:prstGeom>
        </p:spPr>
        <p:txBody>
          <a:bodyPr lIns="68579" tIns="34289" rIns="68579" bIns="34289"/>
          <a:lstStyle>
            <a:defPPr>
              <a:defRPr lang="ru-RU"/>
            </a:defPPr>
            <a:lvl1pPr algn="ctr">
              <a:lnSpc>
                <a:spcPct val="85000"/>
              </a:lnSpc>
              <a:spcBef>
                <a:spcPct val="0"/>
              </a:spcBef>
              <a:defRPr sz="3200" b="1" spc="-5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7168" indent="-257168" algn="just" fontAlgn="base"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dirty="0"/>
              <a:t>работа по организации и контролю за соблюдением законов и других нормативных правовых актов РФ; </a:t>
            </a:r>
          </a:p>
          <a:p>
            <a:pPr marL="257168" indent="-257168" algn="just" fontAlgn="base"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dirty="0"/>
              <a:t>информирование и консультирование граждан и должностных лиц по вопросам применения законодательных актов в области социальной защиты населения;</a:t>
            </a:r>
            <a:endParaRPr lang="en-US" sz="1500" dirty="0"/>
          </a:p>
          <a:p>
            <a:pPr marL="257168" indent="-257168" algn="just" fontAlgn="base"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dirty="0"/>
              <a:t>обеспечение организационно-управленческих функций в органах и службах социальной защиты населения, в органах системы Пенсионного фонда РФ, негосударственных пенсионных фондах; </a:t>
            </a:r>
          </a:p>
          <a:p>
            <a:pPr marL="257168" indent="-257168" algn="just" fontAlgn="base"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dirty="0"/>
              <a:t>информирование граждан и должностных лиц о положениях законов и других нормативных актов;</a:t>
            </a:r>
          </a:p>
          <a:p>
            <a:pPr marL="257168" indent="-257168" algn="just" fontAlgn="base"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dirty="0"/>
              <a:t>выявление лиц, нуждающихся в социальной защите и оказание им помощи в защите их прав; </a:t>
            </a:r>
          </a:p>
          <a:p>
            <a:pPr marL="257168" indent="-257168" algn="just" fontAlgn="base"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dirty="0"/>
              <a:t>организация и ведение персонифицированного учета для целей государственного пенсионного страхования.</a:t>
            </a:r>
          </a:p>
          <a:p>
            <a:pPr marL="257168" indent="-257168" algn="just" fontAlgn="base"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710805" y="2178847"/>
            <a:ext cx="7464028" cy="2175272"/>
          </a:xfrm>
          <a:prstGeom prst="rect">
            <a:avLst/>
          </a:prstGeom>
        </p:spPr>
        <p:txBody>
          <a:bodyPr lIns="68579" tIns="34289" rIns="68579" bIns="34289"/>
          <a:lstStyle>
            <a:defPPr>
              <a:defRPr lang="ru-RU"/>
            </a:defPPr>
            <a:lvl1pPr>
              <a:lnSpc>
                <a:spcPct val="85000"/>
              </a:lnSpc>
              <a:spcBef>
                <a:spcPct val="0"/>
              </a:spcBef>
              <a:defRPr sz="2400" b="1" spc="-5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067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0805" y="2178847"/>
            <a:ext cx="7464028" cy="2175272"/>
          </a:xfrm>
          <a:prstGeom prst="rect">
            <a:avLst/>
          </a:prstGeom>
        </p:spPr>
        <p:txBody>
          <a:bodyPr lIns="68579" tIns="34289" rIns="68579" bIns="34289"/>
          <a:lstStyle>
            <a:defPPr>
              <a:defRPr lang="ru-RU"/>
            </a:defPPr>
            <a:lvl1pPr>
              <a:lnSpc>
                <a:spcPct val="85000"/>
              </a:lnSpc>
              <a:spcBef>
                <a:spcPct val="0"/>
              </a:spcBef>
              <a:defRPr sz="2400" b="1" spc="-5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363266" y="877492"/>
            <a:ext cx="6447234" cy="2932509"/>
          </a:xfrm>
          <a:prstGeom prst="rect">
            <a:avLst/>
          </a:prstGeom>
        </p:spPr>
        <p:txBody>
          <a:bodyPr lIns="68579" tIns="34289" rIns="68579" bIns="34289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100" b="1" dirty="0">
                <a:solidFill>
                  <a:srgbClr val="7030A0"/>
                </a:solidFill>
              </a:rPr>
              <a:t>выпускник специальности </a:t>
            </a:r>
            <a:endParaRPr lang="en-US" sz="2100" b="1" dirty="0">
              <a:solidFill>
                <a:srgbClr val="7030A0"/>
              </a:solidFill>
            </a:endParaRPr>
          </a:p>
          <a:p>
            <a:pPr algn="ctr" fontAlgn="base">
              <a:spcAft>
                <a:spcPct val="0"/>
              </a:spcAft>
              <a:defRPr/>
            </a:pPr>
            <a:r>
              <a:rPr lang="ru-RU" sz="2100" b="1" u="sng" dirty="0">
                <a:solidFill>
                  <a:srgbClr val="7030A0"/>
                </a:solidFill>
              </a:rPr>
              <a:t>"Право и организация социального обеспечения" </a:t>
            </a:r>
            <a:r>
              <a:rPr lang="ru-RU" sz="2100" b="1" dirty="0">
                <a:solidFill>
                  <a:srgbClr val="7030A0"/>
                </a:solidFill>
              </a:rPr>
              <a:t>приобретает универсальность знаний в области реализации правовых норм в социальной сфере, выполнении государственных полномочий по пенсионному обеспечению, государственных и муниципальных полномочий по социальной защите населения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33676" y="333378"/>
            <a:ext cx="3968354" cy="346472"/>
          </a:xfrm>
          <a:prstGeom prst="rect">
            <a:avLst/>
          </a:prstGeom>
        </p:spPr>
        <p:txBody>
          <a:bodyPr lIns="68579" tIns="34289" rIns="68579" bIns="34289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spc="-38" dirty="0">
                <a:solidFill>
                  <a:srgbClr val="CE5902"/>
                </a:solidFill>
                <a:ea typeface="+mj-ea"/>
                <a:cs typeface="+mj-cs"/>
              </a:rPr>
              <a:t>Особенности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4045759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0805" y="2178847"/>
            <a:ext cx="7464028" cy="2175272"/>
          </a:xfrm>
          <a:prstGeom prst="rect">
            <a:avLst/>
          </a:prstGeom>
        </p:spPr>
        <p:txBody>
          <a:bodyPr lIns="68579" tIns="34289" rIns="68579" bIns="34289"/>
          <a:lstStyle>
            <a:defPPr>
              <a:defRPr lang="ru-RU"/>
            </a:defPPr>
            <a:lvl1pPr>
              <a:lnSpc>
                <a:spcPct val="85000"/>
              </a:lnSpc>
              <a:spcBef>
                <a:spcPct val="0"/>
              </a:spcBef>
              <a:defRPr sz="2400" b="1" spc="-5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" y="178595"/>
            <a:ext cx="4474369" cy="720329"/>
          </a:xfrm>
          <a:prstGeom prst="rect">
            <a:avLst/>
          </a:prstGeom>
        </p:spPr>
        <p:txBody>
          <a:bodyPr lIns="68579" tIns="34289" rIns="68579" bIns="34289"/>
          <a:lstStyle>
            <a:defPPr>
              <a:defRPr lang="ru-RU"/>
            </a:defPPr>
            <a:lvl1pPr algn="ctr">
              <a:lnSpc>
                <a:spcPct val="85000"/>
              </a:lnSpc>
              <a:spcBef>
                <a:spcPct val="0"/>
              </a:spcBef>
              <a:defRPr sz="3200" b="1" spc="-50">
                <a:solidFill>
                  <a:srgbClr val="CE590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sz="2100" dirty="0"/>
              <a:t>Юрист </a:t>
            </a:r>
          </a:p>
          <a:p>
            <a:pPr fontAlgn="base">
              <a:spcAft>
                <a:spcPct val="0"/>
              </a:spcAft>
              <a:defRPr/>
            </a:pPr>
            <a:r>
              <a:rPr lang="ru-RU" sz="2100" dirty="0"/>
              <a:t>готовится к следующим </a:t>
            </a:r>
          </a:p>
          <a:p>
            <a:pPr fontAlgn="base">
              <a:spcAft>
                <a:spcPct val="0"/>
              </a:spcAft>
              <a:defRPr/>
            </a:pPr>
            <a:r>
              <a:rPr lang="ru-RU" sz="2100" dirty="0"/>
              <a:t>видам деятельности:</a:t>
            </a:r>
          </a:p>
        </p:txBody>
      </p:sp>
      <p:sp>
        <p:nvSpPr>
          <p:cNvPr id="4" name="Объект 3"/>
          <p:cNvSpPr txBox="1">
            <a:spLocks/>
          </p:cNvSpPr>
          <p:nvPr/>
        </p:nvSpPr>
        <p:spPr>
          <a:xfrm>
            <a:off x="627462" y="1028703"/>
            <a:ext cx="3815953" cy="2065735"/>
          </a:xfrm>
          <a:prstGeom prst="rect">
            <a:avLst/>
          </a:prstGeom>
        </p:spPr>
        <p:txBody>
          <a:bodyPr lIns="68579" tIns="34289" rIns="68579" bIns="34289"/>
          <a:lstStyle>
            <a:defPPr>
              <a:defRPr lang="ru-RU"/>
            </a:defPPr>
            <a:lvl1pPr marL="342900" indent="-3429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400" b="1" spc="-5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ru-RU" sz="1600" b="0" dirty="0"/>
              <a:t>обеспечение реализации прав граждан в сфере пенсионного обеспечения и социальной защиты;</a:t>
            </a:r>
          </a:p>
          <a:p>
            <a:pPr fontAlgn="base">
              <a:defRPr/>
            </a:pPr>
            <a:r>
              <a:rPr lang="ru-RU" sz="1600" b="0" dirty="0"/>
              <a:t>организационное обеспечение деятельности учреждений социальной защиты населения и органов Пенсионного фонда Российской Федерации.</a:t>
            </a:r>
          </a:p>
          <a:p>
            <a:pPr fontAlgn="base">
              <a:defRPr/>
            </a:pPr>
            <a:endParaRPr lang="ru-RU" b="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61310" y="1028701"/>
            <a:ext cx="4294584" cy="3362325"/>
          </a:xfrm>
          <a:prstGeom prst="rect">
            <a:avLst/>
          </a:prstGeom>
        </p:spPr>
        <p:txBody>
          <a:bodyPr lIns="68579" tIns="34289" rIns="68579" bIns="34289"/>
          <a:lstStyle>
            <a:defPPr>
              <a:defRPr lang="ru-RU"/>
            </a:defPPr>
            <a:lvl1pPr marL="342900" indent="-3429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400" b="1" spc="-5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ru-RU" sz="1500" b="0" dirty="0"/>
              <a:t>документы правового характера;</a:t>
            </a:r>
            <a:br>
              <a:rPr lang="ru-RU" sz="1500" b="0" dirty="0"/>
            </a:br>
            <a:r>
              <a:rPr lang="ru-RU" sz="1500" b="0" dirty="0"/>
              <a:t>базы данных получателей пенсий, пособий и мер социальной поддержки отдельных категорий граждан и семей, состоящих на учете;</a:t>
            </a:r>
            <a:endParaRPr lang="en-US" sz="1500" b="0" dirty="0"/>
          </a:p>
          <a:p>
            <a:pPr fontAlgn="base">
              <a:defRPr/>
            </a:pPr>
            <a:r>
              <a:rPr lang="ru-RU" sz="1500" b="0" dirty="0"/>
              <a:t>пенсии, пособия, компенсации и другие выплаты, отнесенные к компетенциям органов и учреждений социальной защиты населения, а также органов Пенсионного фонда Российской Федерации;</a:t>
            </a:r>
            <a:endParaRPr lang="en-US" sz="1500" b="0" dirty="0"/>
          </a:p>
          <a:p>
            <a:pPr fontAlgn="base">
              <a:defRPr/>
            </a:pPr>
            <a:r>
              <a:rPr lang="ru-RU" sz="1500" b="0" dirty="0"/>
              <a:t>государственные и муниципальные услуги отдельным лицам, семьям и категориям граждан, нуждающимся в социальной поддержке и защите.</a:t>
            </a:r>
            <a:br>
              <a:rPr lang="ru-RU" sz="1500" b="0" dirty="0"/>
            </a:br>
            <a:br>
              <a:rPr lang="ru-RU" b="0" dirty="0"/>
            </a:br>
            <a:br>
              <a:rPr lang="ru-RU" b="0" dirty="0"/>
            </a:br>
            <a:endParaRPr lang="ru-RU" b="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958955" y="178595"/>
            <a:ext cx="3899297" cy="720329"/>
          </a:xfrm>
          <a:prstGeom prst="rect">
            <a:avLst/>
          </a:prstGeom>
        </p:spPr>
        <p:txBody>
          <a:bodyPr lIns="68579" tIns="34289" rIns="68579" bIns="34289"/>
          <a:lstStyle>
            <a:defPPr>
              <a:defRPr lang="ru-RU"/>
            </a:defPPr>
            <a:lvl1pPr algn="ctr">
              <a:lnSpc>
                <a:spcPct val="85000"/>
              </a:lnSpc>
              <a:spcBef>
                <a:spcPct val="0"/>
              </a:spcBef>
              <a:defRPr sz="3200" b="1" spc="-50">
                <a:solidFill>
                  <a:srgbClr val="CE590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sz="1800" dirty="0"/>
              <a:t>Объектами</a:t>
            </a:r>
            <a:endParaRPr lang="en-US" sz="1800" dirty="0"/>
          </a:p>
          <a:p>
            <a:pPr fontAlgn="base">
              <a:spcAft>
                <a:spcPct val="0"/>
              </a:spcAft>
              <a:defRPr/>
            </a:pPr>
            <a:r>
              <a:rPr lang="ru-RU" sz="1800" dirty="0"/>
              <a:t> профессиональной деятельности выпускников являются: </a:t>
            </a:r>
          </a:p>
        </p:txBody>
      </p:sp>
      <p:pic>
        <p:nvPicPr>
          <p:cNvPr id="26631" name="Picture 2" descr="https://avatars.mds.yandex.net/get-pdb/1858966/d4d31d6d-9019-48e4-9e14-447232be4309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71" y="2971801"/>
            <a:ext cx="3243263" cy="167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827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0805" y="2178847"/>
            <a:ext cx="7464028" cy="2175272"/>
          </a:xfrm>
          <a:prstGeom prst="rect">
            <a:avLst/>
          </a:prstGeom>
        </p:spPr>
        <p:txBody>
          <a:bodyPr lIns="68579" tIns="34289" rIns="68579" bIns="34289"/>
          <a:lstStyle>
            <a:defPPr>
              <a:defRPr lang="ru-RU"/>
            </a:defPPr>
            <a:lvl1pPr>
              <a:lnSpc>
                <a:spcPct val="85000"/>
              </a:lnSpc>
              <a:spcBef>
                <a:spcPct val="0"/>
              </a:spcBef>
              <a:defRPr sz="2400" b="1" spc="-5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16731" y="807247"/>
            <a:ext cx="6954441" cy="241697"/>
          </a:xfrm>
          <a:prstGeom prst="rect">
            <a:avLst/>
          </a:prstGeom>
        </p:spPr>
        <p:txBody>
          <a:bodyPr lIns="68579" tIns="34289" rIns="68579" bIns="34289"/>
          <a:lstStyle>
            <a:defPPr>
              <a:defRPr lang="ru-RU"/>
            </a:defPPr>
            <a:lvl1pPr marL="342900" indent="-3429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400" b="0" spc="-5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ru-RU" dirty="0"/>
              <a:t>Пенсионный фонд Российской Федерации по Чувашской Республике – Чувашии; </a:t>
            </a:r>
            <a:br>
              <a:rPr lang="ru-RU" dirty="0"/>
            </a:b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57277" y="288131"/>
            <a:ext cx="6988969" cy="400050"/>
          </a:xfrm>
          <a:prstGeom prst="rect">
            <a:avLst/>
          </a:prstGeom>
        </p:spPr>
        <p:txBody>
          <a:bodyPr lIns="68579" tIns="34289" rIns="68579" bIns="34289"/>
          <a:lstStyle>
            <a:defPPr>
              <a:defRPr lang="ru-RU"/>
            </a:defPPr>
            <a:lvl1pPr algn="ctr">
              <a:lnSpc>
                <a:spcPct val="85000"/>
              </a:lnSpc>
              <a:spcBef>
                <a:spcPct val="0"/>
              </a:spcBef>
              <a:defRPr sz="3200" b="1" spc="-50">
                <a:solidFill>
                  <a:srgbClr val="CE590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sz="2100" dirty="0"/>
              <a:t>Возможные места практики и трудоустройства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252663" y="3171826"/>
            <a:ext cx="6706791" cy="847725"/>
          </a:xfrm>
          <a:prstGeom prst="rect">
            <a:avLst/>
          </a:prstGeom>
        </p:spPr>
        <p:txBody>
          <a:bodyPr lIns="68579" tIns="34289" rIns="68579" bIns="34289"/>
          <a:lstStyle>
            <a:defPPr>
              <a:defRPr lang="ru-RU"/>
            </a:defPPr>
            <a:lvl1pPr marL="342900" indent="-3429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400" b="0" spc="-5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ru-RU" dirty="0"/>
              <a:t>Государственное учреждение - региональное отделение Фонда социального страхования Российской Федерации по Чувашской Республике и др. 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57278" y="1514476"/>
            <a:ext cx="4174331" cy="282179"/>
          </a:xfrm>
          <a:prstGeom prst="rect">
            <a:avLst/>
          </a:prstGeom>
        </p:spPr>
        <p:txBody>
          <a:bodyPr lIns="68579" tIns="34289" rIns="68579" bIns="34289"/>
          <a:lstStyle>
            <a:defPPr>
              <a:defRPr lang="ru-RU"/>
            </a:defPPr>
            <a:lvl1pPr marL="342900" indent="-3429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400" b="0" spc="-5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ru-RU" dirty="0"/>
              <a:t>Районные администрации; </a:t>
            </a:r>
            <a:br>
              <a:rPr lang="ru-RU" dirty="0"/>
            </a:b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639492" y="2055020"/>
            <a:ext cx="6965156" cy="782241"/>
          </a:xfrm>
          <a:prstGeom prst="rect">
            <a:avLst/>
          </a:prstGeom>
        </p:spPr>
        <p:txBody>
          <a:bodyPr lIns="68579" tIns="34289" rIns="68579" bIns="34289"/>
          <a:lstStyle>
            <a:defPPr>
              <a:defRPr lang="ru-RU"/>
            </a:defPPr>
            <a:lvl1pPr marL="342900" indent="-3429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400" b="0" spc="-5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ru-RU" dirty="0"/>
              <a:t>Казенное учреждение Чувашской Республики "Центр предоставления мер социальной поддержки" Министерства труда и социальной защиты Чувашской Республики; </a:t>
            </a:r>
            <a:br>
              <a:rPr lang="ru-RU" dirty="0"/>
            </a:br>
            <a:endParaRPr lang="ru-RU" dirty="0"/>
          </a:p>
        </p:txBody>
      </p:sp>
      <p:pic>
        <p:nvPicPr>
          <p:cNvPr id="27656" name="Picture 2" descr="https://www.mrech.ru/media/texteditor/2020/02/06/fssr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62" y="3074194"/>
            <a:ext cx="1358503" cy="114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4" descr="http://old.soc.cap.ru/adminpanel/UserFiles/orgs/GrvId_3/%D0%BB%D0%BE%D0%B3%D0%BE_%D0%BD%D0%BE%D0%B25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" y="1937147"/>
            <a:ext cx="972741" cy="108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6" descr="https://im0-tub-ru.yandex.net/i?id=6f1923fdb71e88075228cf6ea4095aee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37863"/>
            <a:ext cx="1244204" cy="8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8" descr="https://veshnyaki.mos.ru/upload/medialibrary/639/fo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174" y="585790"/>
            <a:ext cx="889397" cy="90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601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ctrTitle"/>
          </p:nvPr>
        </p:nvSpPr>
        <p:spPr>
          <a:xfrm>
            <a:off x="1271588" y="2031206"/>
            <a:ext cx="5725716" cy="1343025"/>
          </a:xfrm>
        </p:spPr>
        <p:txBody>
          <a:bodyPr/>
          <a:lstStyle/>
          <a:p>
            <a:pPr algn="ctr" eaLnBrk="1" hangingPunct="1"/>
            <a:br>
              <a:rPr lang="ru-RU" altLang="ru-RU" b="1"/>
            </a:br>
            <a:br>
              <a:rPr lang="ru-RU" altLang="ru-RU" b="1"/>
            </a:br>
            <a:br>
              <a:rPr lang="ru-RU" altLang="ru-RU" b="1"/>
            </a:br>
            <a:br>
              <a:rPr lang="ru-RU" altLang="ru-RU" b="1"/>
            </a:br>
            <a:br>
              <a:rPr lang="ru-RU" altLang="ru-RU" b="1"/>
            </a:br>
            <a:r>
              <a:rPr lang="ru-RU" altLang="ru-RU" sz="2100" b="1"/>
              <a:t>Образовательная программа </a:t>
            </a:r>
            <a:br>
              <a:rPr lang="ru-RU" altLang="ru-RU" sz="2100" b="1"/>
            </a:br>
            <a:r>
              <a:rPr lang="ru-RU" altLang="ru-RU" sz="2100" b="1"/>
              <a:t>40.03.01 Юриспруденция</a:t>
            </a:r>
            <a:br>
              <a:rPr lang="ru-RU" altLang="ru-RU" sz="2100" b="1"/>
            </a:br>
            <a:r>
              <a:rPr lang="ru-RU" altLang="ru-RU" sz="2100" b="1"/>
              <a:t>Направленность </a:t>
            </a:r>
            <a:br>
              <a:rPr lang="ru-RU" altLang="ru-RU" sz="2100" b="1"/>
            </a:br>
            <a:r>
              <a:rPr lang="ru-RU" altLang="ru-RU" sz="2100" b="1"/>
              <a:t>Гражданско-правовая </a:t>
            </a:r>
          </a:p>
        </p:txBody>
      </p:sp>
      <p:sp>
        <p:nvSpPr>
          <p:cNvPr id="296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1583" y="3764758"/>
            <a:ext cx="5825729" cy="822722"/>
          </a:xfrm>
        </p:spPr>
        <p:txBody>
          <a:bodyPr/>
          <a:lstStyle/>
          <a:p>
            <a:pPr eaLnBrk="1" hangingPunct="1"/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329804"/>
            <a:ext cx="1925241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192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508397" y="457201"/>
            <a:ext cx="6447234" cy="752475"/>
          </a:xfrm>
        </p:spPr>
        <p:txBody>
          <a:bodyPr/>
          <a:lstStyle/>
          <a:p>
            <a:pPr algn="ctr" eaLnBrk="1" hangingPunct="1"/>
            <a:endParaRPr lang="ru-RU" altLang="ru-RU" sz="1800" dirty="0"/>
          </a:p>
        </p:txBody>
      </p:sp>
      <p:pic>
        <p:nvPicPr>
          <p:cNvPr id="30723" name="Picture 2" descr="C:\Users\Людмила\Pictures\Фотосесия октябрь 2015\IMG_66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8184" y="720364"/>
            <a:ext cx="2664295" cy="3996441"/>
          </a:xfrm>
          <a:noFill/>
        </p:spPr>
      </p:pic>
      <p:sp>
        <p:nvSpPr>
          <p:cNvPr id="30724" name="Прямоугольник 3"/>
          <p:cNvSpPr>
            <a:spLocks noChangeArrowheads="1"/>
          </p:cNvSpPr>
          <p:nvPr/>
        </p:nvSpPr>
        <p:spPr bwMode="auto">
          <a:xfrm>
            <a:off x="323529" y="1369219"/>
            <a:ext cx="5688632" cy="250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>
                <a:solidFill>
                  <a:srgbClr val="FF0000"/>
                </a:solidFill>
                <a:cs typeface="Arial" charset="0"/>
              </a:rPr>
              <a:t>	</a:t>
            </a:r>
            <a:r>
              <a:rPr lang="ru-RU" altLang="ru-RU" sz="1400">
                <a:solidFill>
                  <a:srgbClr val="FF0000"/>
                </a:solidFill>
                <a:cs typeface="Arial" charset="0"/>
              </a:rPr>
              <a:t>ЕВСЕЕВА </a:t>
            </a:r>
            <a:r>
              <a:rPr lang="ru-RU" altLang="ru-RU" sz="1400" dirty="0">
                <a:solidFill>
                  <a:srgbClr val="FF0000"/>
                </a:solidFill>
                <a:cs typeface="Arial" charset="0"/>
              </a:rPr>
              <a:t>ЛЮДМИЛА АНАТОЛЬЕВНА - </a:t>
            </a:r>
            <a:r>
              <a:rPr lang="ru-RU" altLang="ru-RU" sz="1400" dirty="0">
                <a:solidFill>
                  <a:srgbClr val="FF0000"/>
                </a:solidFill>
                <a:latin typeface="Trebuchet MS"/>
                <a:cs typeface="Arial" charset="0"/>
              </a:rPr>
              <a:t>заведующая кафедрой частного права, к</a:t>
            </a:r>
            <a:r>
              <a:rPr lang="ru-RU" altLang="ru-RU" sz="1400" dirty="0">
                <a:solidFill>
                  <a:srgbClr val="FF0000"/>
                </a:solidFill>
                <a:cs typeface="Arial" charset="0"/>
              </a:rPr>
              <a:t>андидат юридических наук, доцент, 	Стаж научно-педагогической работы в вузах, учреждениях повышения квалификации составляет более 20 лет.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FF0000"/>
                </a:solidFill>
                <a:cs typeface="Arial" charset="0"/>
              </a:rPr>
              <a:t>	Читает лекции, проводит практические и семинарские занятия с бакалаврами и магистрантами по курсам: «Гражданское право», «Коммерческое право», «Предпринимательское право», «Семейное право», «Сравнительное корпоративное право», «Международное транспортное право».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FF0000"/>
                </a:solidFill>
                <a:cs typeface="Arial" charset="0"/>
              </a:rPr>
              <a:t>	Является автором более 165 научных и учебно-методических работ.</a:t>
            </a:r>
          </a:p>
        </p:txBody>
      </p:sp>
    </p:spTree>
    <p:extLst>
      <p:ext uri="{BB962C8B-B14F-4D97-AF65-F5344CB8AC3E}">
        <p14:creationId xmlns:p14="http://schemas.microsoft.com/office/powerpoint/2010/main" val="1176349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508397" y="457201"/>
            <a:ext cx="6447234" cy="763191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1800" dirty="0"/>
              <a:t>Образовательная программа 40.03.01 Юриспруденция</a:t>
            </a:r>
            <a:br>
              <a:rPr lang="ru-RU" altLang="ru-RU" sz="1800" dirty="0"/>
            </a:br>
            <a:r>
              <a:rPr lang="ru-RU" altLang="ru-RU" sz="1800" dirty="0"/>
              <a:t>Направленность Гражданско-правовая </a:t>
            </a:r>
            <a:br>
              <a:rPr lang="ru-RU" altLang="ru-RU" sz="1500" dirty="0"/>
            </a:br>
            <a:endParaRPr lang="ru-RU" altLang="ru-RU" sz="15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398" y="1229919"/>
            <a:ext cx="7883128" cy="3301603"/>
          </a:xfrm>
        </p:spPr>
        <p:txBody>
          <a:bodyPr rtlCol="0">
            <a:normAutofit/>
          </a:bodyPr>
          <a:lstStyle/>
          <a:p>
            <a:pPr marL="0" indent="0" algn="just" defTabSz="685783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Кадровые партнеры:</a:t>
            </a:r>
            <a:r>
              <a:rPr lang="ru-RU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Верховный суд Чувашской Республики, районные суды  г. Чебоксары, мировые суды, Арбитражный суд Чувашской Республики, Управление Федеральной службы судебных приставов по Чувашской Республике - Чувашии, Пенсионный фонд Российской Федерации по Чувашской Республике – Чувашии, а также в качестве базы производственной практики используются юридические службы организаций различных форм собственности, налоговые органы, нотариальные конторы, юридические фирмы, районные администрации, банки, страховые компании,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Адвокатские коллегии и адвокатские кабинеты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др.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defTabSz="685783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defTabSz="685783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7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1441" y="2497210"/>
            <a:ext cx="2672561" cy="2646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5" name="Заголовок 1"/>
          <p:cNvSpPr>
            <a:spLocks noGrp="1"/>
          </p:cNvSpPr>
          <p:nvPr>
            <p:ph type="title"/>
          </p:nvPr>
        </p:nvSpPr>
        <p:spPr>
          <a:xfrm>
            <a:off x="508397" y="457201"/>
            <a:ext cx="6619875" cy="3976688"/>
          </a:xfrm>
        </p:spPr>
        <p:txBody>
          <a:bodyPr/>
          <a:lstStyle/>
          <a:p>
            <a:pPr algn="just" eaLnBrk="1" hangingPunct="1"/>
            <a:r>
              <a:rPr lang="ru-RU" altLang="ru-RU" sz="1800" b="1" dirty="0"/>
              <a:t>	Образовательная программа 40.03.01 Юриспруденция Направленность Гражданско-правовая </a:t>
            </a:r>
            <a:r>
              <a:rPr lang="ru-RU" altLang="ru-RU" sz="1800" dirty="0"/>
              <a:t>предназначена для подготовки профессионалов в гражданско-правовой сфере и рассчитана на абитуриентов, планирующих в дальнейшем осуществлять трудовую деятельность как в юридических организациях, так и в сфере бизнеса, где гражданско-правовые знания и навыки руководящих специалистов часто имеют определяющее значение в успешности. Программа ориентирована на получение как базовых знаний общего порядка, так и глубокого изучения узкопрофессиональных дисциплин, таких как жилищное право, наследственное право, договорное право, правовые основы банкротства и т.п. </a:t>
            </a:r>
          </a:p>
        </p:txBody>
      </p:sp>
    </p:spTree>
    <p:extLst>
      <p:ext uri="{BB962C8B-B14F-4D97-AF65-F5344CB8AC3E}">
        <p14:creationId xmlns:p14="http://schemas.microsoft.com/office/powerpoint/2010/main" val="3562269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508397" y="457203"/>
            <a:ext cx="6447234" cy="86558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1800" dirty="0"/>
              <a:t>Результат обучения по образовательной программе 40.03.01 Юриспруденция Направленность Гражданско-правовая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397" y="1343026"/>
            <a:ext cx="6447234" cy="3525441"/>
          </a:xfrm>
        </p:spPr>
        <p:txBody>
          <a:bodyPr rtlCol="0">
            <a:normAutofit fontScale="55000" lnSpcReduction="20000"/>
          </a:bodyPr>
          <a:lstStyle/>
          <a:p>
            <a:pPr marL="0" indent="34289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900" b="1" dirty="0">
                <a:solidFill>
                  <a:srgbClr val="000000"/>
                </a:solidFill>
                <a:latin typeface="Arial"/>
              </a:rPr>
              <a:t>Где сможет себя реализовать выпускник гражданско-правовой направленности?</a:t>
            </a:r>
            <a:endParaRPr lang="ru-RU" sz="1900" dirty="0">
              <a:solidFill>
                <a:srgbClr val="000000"/>
              </a:solidFill>
              <a:latin typeface="Arial"/>
            </a:endParaRPr>
          </a:p>
          <a:p>
            <a:pPr marL="0" indent="34289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900" dirty="0">
                <a:solidFill>
                  <a:srgbClr val="000000"/>
                </a:solidFill>
                <a:latin typeface="Arial"/>
              </a:rPr>
              <a:t>После окончания обучения выпускники смогут разрешать конфликты и споры в гражданских, жилищных, семейных, земельных, наследственных, корпоративных, здравоохранительных, трудовых, природоохранительных, страховых делах и т.д.</a:t>
            </a:r>
          </a:p>
          <a:p>
            <a:pPr marL="0" indent="34289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900" dirty="0">
                <a:solidFill>
                  <a:srgbClr val="000000"/>
                </a:solidFill>
                <a:latin typeface="Arial"/>
              </a:rPr>
              <a:t>Органы прокуратуры</a:t>
            </a:r>
          </a:p>
          <a:p>
            <a:pPr marL="0" indent="34289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900" dirty="0">
                <a:solidFill>
                  <a:srgbClr val="000000"/>
                </a:solidFill>
                <a:latin typeface="Arial"/>
              </a:rPr>
              <a:t>Нотариальные службы</a:t>
            </a:r>
          </a:p>
          <a:p>
            <a:pPr marL="0" indent="34289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900" dirty="0">
                <a:solidFill>
                  <a:srgbClr val="000000"/>
                </a:solidFill>
                <a:latin typeface="Arial"/>
              </a:rPr>
              <a:t>Суды общей юрисдикции, арбитражные и мировые суды</a:t>
            </a:r>
          </a:p>
          <a:p>
            <a:pPr marL="0" indent="34289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900" dirty="0">
                <a:solidFill>
                  <a:srgbClr val="000000"/>
                </a:solidFill>
                <a:latin typeface="Arial"/>
              </a:rPr>
              <a:t>Юридические консультации</a:t>
            </a:r>
          </a:p>
          <a:p>
            <a:pPr marL="0" indent="34289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900" dirty="0">
                <a:solidFill>
                  <a:srgbClr val="000000"/>
                </a:solidFill>
                <a:latin typeface="Arial"/>
              </a:rPr>
              <a:t>Адвокатские коллегии и адвокатские кабинеты</a:t>
            </a:r>
          </a:p>
          <a:p>
            <a:pPr marL="0" indent="34289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900" dirty="0">
                <a:solidFill>
                  <a:srgbClr val="000000"/>
                </a:solidFill>
                <a:latin typeface="Arial"/>
              </a:rPr>
              <a:t>Юридические отделы организаций, работающих во всех сферах экономики: от здравоохранения до промышленности</a:t>
            </a:r>
          </a:p>
          <a:p>
            <a:pPr marL="0" indent="34289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900" dirty="0">
                <a:solidFill>
                  <a:srgbClr val="000000"/>
                </a:solidFill>
                <a:latin typeface="Arial"/>
              </a:rPr>
              <a:t>Органы юстиции</a:t>
            </a:r>
          </a:p>
          <a:p>
            <a:pPr marL="0" indent="34289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900" dirty="0">
                <a:solidFill>
                  <a:srgbClr val="000000"/>
                </a:solidFill>
                <a:latin typeface="Arial"/>
              </a:rPr>
              <a:t>Правоохранительные органы</a:t>
            </a:r>
          </a:p>
          <a:p>
            <a:pPr marL="0" indent="34289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900" dirty="0">
                <a:solidFill>
                  <a:srgbClr val="000000"/>
                </a:solidFill>
                <a:latin typeface="Arial"/>
              </a:rPr>
              <a:t>Учреждения судебной экспертизы</a:t>
            </a:r>
          </a:p>
          <a:p>
            <a:pPr marL="0" indent="34289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900" dirty="0">
                <a:solidFill>
                  <a:srgbClr val="000000"/>
                </a:solidFill>
                <a:latin typeface="Arial"/>
              </a:rPr>
              <a:t>Органы представительной и исполнительной власти, местное самоуправление</a:t>
            </a:r>
          </a:p>
          <a:p>
            <a:pPr marL="0" indent="34289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900" dirty="0">
                <a:solidFill>
                  <a:srgbClr val="000000"/>
                </a:solidFill>
                <a:latin typeface="Arial"/>
              </a:rPr>
              <a:t>Частный бизнес</a:t>
            </a:r>
          </a:p>
          <a:p>
            <a:pPr marL="0" indent="34289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900" dirty="0">
                <a:solidFill>
                  <a:srgbClr val="000000"/>
                </a:solidFill>
                <a:latin typeface="Arial"/>
              </a:rPr>
              <a:t>Страховые компании</a:t>
            </a:r>
          </a:p>
          <a:p>
            <a:pPr marL="0" indent="342892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1900" dirty="0">
                <a:solidFill>
                  <a:srgbClr val="000000"/>
                </a:solidFill>
                <a:latin typeface="Arial"/>
              </a:rPr>
              <a:t>Банки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76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508397" y="457203"/>
            <a:ext cx="6447234" cy="778669"/>
          </a:xfrm>
        </p:spPr>
        <p:txBody>
          <a:bodyPr/>
          <a:lstStyle/>
          <a:p>
            <a:pPr algn="just" eaLnBrk="1" hangingPunct="1"/>
            <a:r>
              <a:rPr lang="ru-RU" altLang="ru-RU" sz="1500"/>
              <a:t>Ключевые профессиональные компетенции по образовательной программе  40.03.01 Юриспруденция</a:t>
            </a:r>
            <a:br>
              <a:rPr lang="ru-RU" altLang="ru-RU" sz="1500"/>
            </a:br>
            <a:r>
              <a:rPr lang="ru-RU" altLang="ru-RU" sz="1500"/>
              <a:t>Направленность Гражданско-правовая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669" y="1275161"/>
            <a:ext cx="8098631" cy="3586163"/>
          </a:xfrm>
        </p:spPr>
        <p:txBody>
          <a:bodyPr rtlCol="0">
            <a:normAutofit fontScale="5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выпускник должен обладать следующими ключевыми профессиональными компетенциями: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Профессиональные компетенции (ПК):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Правоприменительная деятельность: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способен осуществлять профессиональную деятельность на основе развитого правосознания, правового мышления и правовой культуры (ПК-2);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способен обеспечивать соблюдение законодательства субъектами права (ПК-3);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способен принимать решения и совершать юридические действия в точном соответствии с законом (ПК-4);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способен применять нормативные правовые акты, реализовывать нормы материального и процессуального права в профессиональной деятельности (ПК-5);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способен юридически правильно квалифицировать факты и обстоятельства (ПК-6); владеет навыками подготовки юридических документов (ПК-7);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Экспертно-консультационная деятельность: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готов принимать участие в проведении юридической экспертизы проектов нормативных правовых актов, в том числе в целях выявления в них положений, способствующих созданию условий для проявления коррупции (ПК- 14);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способен толковать различные правовые акты (ПК-15);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способен давать квалифицированные юридические заключения и консультации в конкретных видах юридической деятельности (ПК-16).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91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1800"/>
              <a:t>Особые требования образовательной программы  40.03.01 Юриспруденция</a:t>
            </a:r>
            <a:br>
              <a:rPr lang="ru-RU" altLang="ru-RU" sz="1800"/>
            </a:br>
            <a:r>
              <a:rPr lang="ru-RU" altLang="ru-RU" sz="1800"/>
              <a:t>Направленность Гражданско-правовая </a:t>
            </a:r>
          </a:p>
        </p:txBody>
      </p:sp>
      <p:sp>
        <p:nvSpPr>
          <p:cNvPr id="37891" name="Объект 2"/>
          <p:cNvSpPr>
            <a:spLocks noGrp="1"/>
          </p:cNvSpPr>
          <p:nvPr>
            <p:ph idx="1"/>
          </p:nvPr>
        </p:nvSpPr>
        <p:spPr>
          <a:xfrm>
            <a:off x="508397" y="1620443"/>
            <a:ext cx="5863803" cy="2319459"/>
          </a:xfrm>
        </p:spPr>
        <p:txBody>
          <a:bodyPr/>
          <a:lstStyle/>
          <a:p>
            <a:pPr eaLnBrk="1" hangingPunct="1"/>
            <a:r>
              <a:rPr lang="ru-RU" altLang="ru-RU" sz="1200" b="1" dirty="0"/>
              <a:t>Для реализации данной программы необходимы следующие ресурсы: </a:t>
            </a:r>
          </a:p>
          <a:p>
            <a:pPr eaLnBrk="1" hangingPunct="1"/>
            <a:r>
              <a:rPr lang="ru-RU" altLang="ru-RU" sz="1200" b="1" dirty="0"/>
              <a:t>Справочно-правовые системы;</a:t>
            </a:r>
          </a:p>
          <a:p>
            <a:pPr eaLnBrk="1" hangingPunct="1"/>
            <a:r>
              <a:rPr lang="ru-RU" altLang="ru-RU" sz="1200" b="1" dirty="0"/>
              <a:t>электронные учебники;</a:t>
            </a:r>
          </a:p>
          <a:p>
            <a:pPr eaLnBrk="1" hangingPunct="1"/>
            <a:r>
              <a:rPr lang="ru-RU" altLang="ru-RU" sz="1200" b="1" dirty="0"/>
              <a:t>Криминалистическое оборудование;</a:t>
            </a:r>
          </a:p>
          <a:p>
            <a:pPr eaLnBrk="1" hangingPunct="1"/>
            <a:r>
              <a:rPr lang="ru-RU" altLang="ru-RU" sz="1200" b="1" dirty="0"/>
              <a:t>Привлечение к учебному процессу специалистов-практиков, являющихся кадровыми партнерами,     а также преподавателей  смежных кафедр юридического факультета;</a:t>
            </a:r>
          </a:p>
          <a:p>
            <a:pPr eaLnBrk="1" hangingPunct="1"/>
            <a:r>
              <a:rPr lang="ru-RU" altLang="ru-RU" sz="1200" b="1" dirty="0"/>
              <a:t>Использование ресурсов юридической клиники;</a:t>
            </a:r>
          </a:p>
          <a:p>
            <a:pPr eaLnBrk="1" hangingPunct="1"/>
            <a:r>
              <a:rPr lang="ru-RU" altLang="ru-RU" sz="1200" b="1" dirty="0"/>
              <a:t>Эмпирический материал, а также учебные судебные дела. </a:t>
            </a:r>
          </a:p>
          <a:p>
            <a:pPr eaLnBrk="1" hangingPunct="1"/>
            <a:endParaRPr lang="ru-RU" altLang="ru-RU" dirty="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916" y="1347790"/>
            <a:ext cx="1120378" cy="150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950" y="2295526"/>
            <a:ext cx="1568053" cy="150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512" y="3611167"/>
            <a:ext cx="1426369" cy="151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217" y="3295653"/>
            <a:ext cx="1294209" cy="150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5" y="4123138"/>
            <a:ext cx="1932385" cy="102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456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065388"/>
            <a:ext cx="5824538" cy="1722835"/>
          </a:xfrm>
        </p:spPr>
        <p:txBody>
          <a:bodyPr/>
          <a:lstStyle/>
          <a:p>
            <a:pPr algn="ctr" eaLnBrk="1" hangingPunct="1">
              <a:defRPr/>
            </a:pPr>
            <a:br>
              <a:rPr lang="ru-RU" sz="2200" b="1" dirty="0">
                <a:solidFill>
                  <a:srgbClr val="AB398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ru-RU" sz="2200" b="1" dirty="0">
                <a:solidFill>
                  <a:srgbClr val="AB398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b="1" dirty="0">
                <a:solidFill>
                  <a:srgbClr val="AB398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40.04.01 Юриспруденция </a:t>
            </a:r>
            <a:br>
              <a:rPr lang="ru-RU" sz="2200" b="1" dirty="0">
                <a:solidFill>
                  <a:srgbClr val="AB398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b="1" dirty="0">
                <a:solidFill>
                  <a:srgbClr val="AB398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Магистерская программа </a:t>
            </a:r>
            <a:br>
              <a:rPr lang="ru-RU" sz="2200" b="1" dirty="0">
                <a:solidFill>
                  <a:srgbClr val="AB398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b="1" dirty="0">
                <a:solidFill>
                  <a:srgbClr val="AB398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«Юрист в сфере частного права»</a:t>
            </a:r>
            <a:br>
              <a:rPr lang="ru-RU" b="1" dirty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1583" y="3764758"/>
            <a:ext cx="5825729" cy="82272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891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3478"/>
            <a:ext cx="1922859" cy="194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202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400" y="457200"/>
            <a:ext cx="6936581" cy="990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200" b="1" dirty="0">
                <a:solidFill>
                  <a:srgbClr val="AB398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40.04.01 Юриспруденция </a:t>
            </a:r>
            <a:br>
              <a:rPr lang="ru-RU" sz="2200" b="1" dirty="0">
                <a:solidFill>
                  <a:srgbClr val="AB398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200" b="1" dirty="0">
                <a:solidFill>
                  <a:srgbClr val="AB398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Магистерская программа «Юрист в сфере частного права»</a:t>
            </a:r>
            <a:br>
              <a:rPr lang="ru-RU" sz="4100" b="1" dirty="0">
                <a:solidFill>
                  <a:srgbClr val="7030A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8399" y="1620444"/>
            <a:ext cx="3137297" cy="3159919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endParaRPr lang="ru-RU" dirty="0">
              <a:solidFill>
                <a:srgbClr val="666666"/>
              </a:solidFill>
              <a:latin typeface="Calibri"/>
            </a:endParaRPr>
          </a:p>
          <a:p>
            <a:pPr eaLnBrk="1" hangingPunct="1">
              <a:defRPr/>
            </a:pPr>
            <a:endParaRPr lang="ru-RU" dirty="0">
              <a:solidFill>
                <a:srgbClr val="666666"/>
              </a:solidFill>
              <a:latin typeface="Calibri"/>
            </a:endParaRPr>
          </a:p>
          <a:p>
            <a:pPr eaLnBrk="1" hangingPunct="1">
              <a:defRPr/>
            </a:pPr>
            <a:endParaRPr lang="ru-RU" dirty="0">
              <a:solidFill>
                <a:srgbClr val="666666"/>
              </a:solidFill>
              <a:latin typeface="Calibri"/>
            </a:endParaRPr>
          </a:p>
          <a:p>
            <a:pPr eaLnBrk="1" hangingPunct="1">
              <a:defRPr/>
            </a:pPr>
            <a:endParaRPr lang="ru-RU" dirty="0">
              <a:solidFill>
                <a:srgbClr val="666666"/>
              </a:solidFill>
              <a:latin typeface="Calibri"/>
            </a:endParaRPr>
          </a:p>
          <a:p>
            <a:pPr eaLnBrk="1" hangingPunct="1">
              <a:defRPr/>
            </a:pPr>
            <a:endParaRPr lang="ru-RU" dirty="0">
              <a:solidFill>
                <a:srgbClr val="666666"/>
              </a:solidFill>
              <a:latin typeface="Calibri"/>
            </a:endParaRPr>
          </a:p>
          <a:p>
            <a:pPr eaLnBrk="1" hangingPunct="1">
              <a:defRPr/>
            </a:pPr>
            <a:endParaRPr lang="ru-RU" dirty="0">
              <a:solidFill>
                <a:srgbClr val="666666"/>
              </a:solidFill>
              <a:latin typeface="Calibri"/>
            </a:endParaRPr>
          </a:p>
          <a:p>
            <a:pPr eaLnBrk="1" hangingPunct="1">
              <a:defRPr/>
            </a:pPr>
            <a:endParaRPr lang="ru-RU" dirty="0">
              <a:solidFill>
                <a:srgbClr val="666666"/>
              </a:solidFill>
              <a:latin typeface="Calibri"/>
            </a:endParaRPr>
          </a:p>
          <a:p>
            <a:pPr eaLnBrk="1" hangingPunct="1">
              <a:defRPr/>
            </a:pPr>
            <a:endParaRPr lang="ru-RU" dirty="0">
              <a:solidFill>
                <a:srgbClr val="666666"/>
              </a:solidFill>
              <a:latin typeface="Calibri"/>
            </a:endParaRPr>
          </a:p>
          <a:p>
            <a:pPr marL="0" indent="0" eaLnBrk="1" hangingPunct="1">
              <a:buNone/>
              <a:defRPr/>
            </a:pPr>
            <a:r>
              <a:rPr lang="ru-RU" b="1" dirty="0">
                <a:solidFill>
                  <a:srgbClr val="2711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Руководитель магистерской программы –</a:t>
            </a:r>
          </a:p>
          <a:p>
            <a:pPr marL="0" indent="0" eaLnBrk="1" hangingPunct="1">
              <a:buNone/>
              <a:defRPr/>
            </a:pPr>
            <a:r>
              <a:rPr lang="ru-RU" dirty="0">
                <a:solidFill>
                  <a:srgbClr val="666666"/>
                </a:solidFill>
                <a:latin typeface="Calibri"/>
              </a:rPr>
              <a:t>Анненкова Виктория Геннадьевна доктор юридических наук, профессор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98096" y="1799035"/>
            <a:ext cx="3137297" cy="2909888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ru-RU" altLang="ru-RU"/>
              <a:t>Эксперты программы:</a:t>
            </a:r>
          </a:p>
          <a:p>
            <a:pPr marL="0" indent="0" algn="just" eaLnBrk="1" hangingPunct="1">
              <a:lnSpc>
                <a:spcPct val="97000"/>
              </a:lnSpc>
            </a:pPr>
            <a:r>
              <a:rPr lang="ru-RU" altLang="ru-RU">
                <a:latin typeface="Times New Roman" pitchFamily="18" charset="0"/>
                <a:cs typeface="Times New Roman" pitchFamily="18" charset="0"/>
              </a:rPr>
              <a:t>Адвокатская палата Чувашской Республики;</a:t>
            </a:r>
          </a:p>
          <a:p>
            <a:pPr marL="0" indent="0" algn="just" eaLnBrk="1" hangingPunct="1">
              <a:lnSpc>
                <a:spcPct val="97000"/>
              </a:lnSpc>
            </a:pPr>
            <a:r>
              <a:rPr lang="ru-RU" altLang="ru-RU">
                <a:latin typeface="Times New Roman" pitchFamily="18" charset="0"/>
              </a:rPr>
              <a:t>Арбитражный суд Чувашской Республики</a:t>
            </a:r>
          </a:p>
          <a:p>
            <a:pPr marL="0" indent="0" algn="just" eaLnBrk="1" hangingPunct="1">
              <a:lnSpc>
                <a:spcPct val="97000"/>
              </a:lnSpc>
            </a:pPr>
            <a:r>
              <a:rPr lang="ru-RU" altLang="ru-RU">
                <a:latin typeface="Times New Roman" pitchFamily="18" charset="0"/>
              </a:rPr>
              <a:t>Уполномоченный по правам человека</a:t>
            </a:r>
            <a:endParaRPr lang="ru-RU" altLang="ru-RU"/>
          </a:p>
        </p:txBody>
      </p: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37" y="1709739"/>
            <a:ext cx="1947863" cy="214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831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(миссия) ОПОП ВПО по направлению подготовки 40.04.01 «Юриспруденция» профильная направленность магистерской программы «Юрист в сфере частного права» является подготовка нового поколения высокообразованных юристов в сфере деятельности юридических фирм, коммерческих организаций, государственных и муниципальных учреждений, отвечающих динамично изменяющимся требованиям на современном рынке труда и международному уровню профессионального образования.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0"/>
            <a:ext cx="192087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706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887" y="465536"/>
            <a:ext cx="7377113" cy="144184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br>
              <a:rPr lang="ru-RU" sz="1400" dirty="0">
                <a:solidFill>
                  <a:schemeClr val="accent3"/>
                </a:solidFill>
                <a:cs typeface="Times New Roman" panose="02020603050405020304" pitchFamily="18" charset="0"/>
              </a:rPr>
            </a:br>
            <a:br>
              <a:rPr lang="ru-RU" sz="1400" dirty="0">
                <a:solidFill>
                  <a:schemeClr val="accent3"/>
                </a:solidFill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63" name="Заголовок 1"/>
          <p:cNvSpPr txBox="1">
            <a:spLocks/>
          </p:cNvSpPr>
          <p:nvPr/>
        </p:nvSpPr>
        <p:spPr bwMode="auto">
          <a:xfrm>
            <a:off x="508397" y="134542"/>
            <a:ext cx="6447234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/>
          <a:lstStyle>
            <a:lvl1pPr defTabSz="4572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defTabSz="4572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defTabSz="4572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defTabSz="4572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defTabSz="4572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dirty="0">
                <a:solidFill>
                  <a:srgbClr val="002060"/>
                </a:solidFill>
                <a:cs typeface="Arial" charset="0"/>
              </a:rPr>
              <a:t>Ключевые преимущества Магистерской программы «Юрист в сфере частного права»</a:t>
            </a:r>
            <a:br>
              <a:rPr lang="ru-RU" altLang="ru-RU" sz="2000" dirty="0">
                <a:solidFill>
                  <a:srgbClr val="002060"/>
                </a:solidFill>
                <a:cs typeface="Arial" charset="0"/>
              </a:rPr>
            </a:br>
            <a:endParaRPr lang="ru-RU" altLang="ru-RU" sz="2000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26258" y="1073946"/>
            <a:ext cx="8222206" cy="3658044"/>
          </a:xfrm>
          <a:prstGeom prst="rect">
            <a:avLst/>
          </a:prstGeom>
        </p:spPr>
        <p:txBody>
          <a:bodyPr lIns="68579" tIns="34289" rIns="68579" bIns="34289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57168" lvl="1" indent="-257168" algn="just" fontAlgn="base">
              <a:spcBef>
                <a:spcPts val="75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кадровых партнеров разной отраслевой принадлежности при реализации программы позволяют студентам приобрести практические навыки работы.</a:t>
            </a:r>
            <a:b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технологий реалистичного обучения, получение знаний и навыков через разрешение реальных юридических задач и взаимодействие с действующими субъектами профессиональной деятельности.  </a:t>
            </a:r>
          </a:p>
          <a:p>
            <a:pPr marL="257168" lvl="1" indent="-257168" algn="just" fontAlgn="base">
              <a:spcBef>
                <a:spcPts val="75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высокий уровень практической ориентированности при обеспечении получения фундаментальных теоретических знаний.</a:t>
            </a:r>
          </a:p>
          <a:p>
            <a:pPr marL="257168" lvl="1" indent="-257168" algn="just" fontAlgn="base">
              <a:spcBef>
                <a:spcPts val="750"/>
              </a:spcBef>
              <a:spcAft>
                <a:spcPct val="0"/>
              </a:spcAft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Успешное освоение программы позволит выпускникам работать в: судебной системе, адвокатуре, нотариате, в органах государственной власти и местного самоуправления, осуществлять функции арбитражных управляющих, а так же сопровождать деятельность субъектов предпринимательства вне зависимости от форм собственности и способствовать их развитию через построение системы грамотной юридической помощи, защиты прав и минимизации рисков.</a:t>
            </a:r>
          </a:p>
        </p:txBody>
      </p:sp>
    </p:spTree>
    <p:extLst>
      <p:ext uri="{BB962C8B-B14F-4D97-AF65-F5344CB8AC3E}">
        <p14:creationId xmlns:p14="http://schemas.microsoft.com/office/powerpoint/2010/main" val="918893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dirty="0"/>
              <a:t>Квалификация - магистр по направлению подготовки «Юриспруденция»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400" y="1302547"/>
            <a:ext cx="7393781" cy="3399235"/>
          </a:xfrm>
        </p:spPr>
        <p:txBody>
          <a:bodyPr>
            <a:noAutofit/>
          </a:bodyPr>
          <a:lstStyle/>
          <a:p>
            <a:pPr indent="337652" algn="just" eaLnBrk="1" hangingPunct="1">
              <a:lnSpc>
                <a:spcPct val="107000"/>
              </a:lnSpc>
              <a:defRPr/>
            </a:pPr>
            <a:r>
              <a:rPr lang="ru-RU" sz="1500" dirty="0">
                <a:latin typeface="Times New Roman"/>
                <a:ea typeface="Calibri"/>
                <a:cs typeface="Times New Roman"/>
              </a:rPr>
              <a:t>Формирование не только профессиональных компетенций, а особого восприятия, мышления и мировоззрения, что позволяет при помощи знаний и навыков в области юриспруденции: профессионалу - продвинуться по карьерной лестнице; предпринимателю – увеличить доходы; управленцу – принимать грамотное и обоснованное управленческое решение.</a:t>
            </a:r>
            <a:endParaRPr lang="ru-RU" sz="1500" dirty="0">
              <a:latin typeface="Calibri"/>
              <a:ea typeface="Calibri"/>
              <a:cs typeface="Times New Roman"/>
            </a:endParaRPr>
          </a:p>
          <a:p>
            <a:pPr indent="337652" algn="just" eaLnBrk="1" hangingPunct="1">
              <a:lnSpc>
                <a:spcPct val="107000"/>
              </a:lnSpc>
              <a:defRPr/>
            </a:pPr>
            <a:r>
              <a:rPr lang="ru-RU" sz="1500" dirty="0">
                <a:latin typeface="Times New Roman"/>
                <a:ea typeface="Calibri"/>
                <a:cs typeface="Times New Roman"/>
              </a:rPr>
              <a:t>Программа включает в себя дисциплины, охватывающие все современные тенденции правового регулирования частноправовых отношений. </a:t>
            </a:r>
            <a:endParaRPr lang="ru-RU" sz="1500" dirty="0">
              <a:latin typeface="Calibri"/>
              <a:ea typeface="Calibri"/>
              <a:cs typeface="Times New Roman"/>
            </a:endParaRPr>
          </a:p>
          <a:p>
            <a:pPr indent="337652" algn="just" eaLnBrk="1" hangingPunct="1">
              <a:lnSpc>
                <a:spcPct val="107000"/>
              </a:lnSpc>
              <a:defRPr/>
            </a:pPr>
            <a:r>
              <a:rPr lang="ru-RU" sz="1500" dirty="0">
                <a:latin typeface="Times New Roman"/>
                <a:ea typeface="Calibri"/>
                <a:cs typeface="Times New Roman"/>
              </a:rPr>
              <a:t>Преподаватели программы – успешные юристы, практикующие в различных отраслях юриспруденции, обеспечивающие защиту прав и законных интересов субъектов предпринимательства (в том числе и крупнейших в регионе), осуществляющие сопровождение деятельности государственных органов и органов местного самоуправления.</a:t>
            </a:r>
            <a:endParaRPr lang="ru-RU" sz="1500" dirty="0">
              <a:latin typeface="Calibri"/>
              <a:ea typeface="Calibri"/>
              <a:cs typeface="Times New Roman"/>
            </a:endParaRPr>
          </a:p>
          <a:p>
            <a:pPr indent="0" algn="ctr" eaLnBrk="1" hangingPunct="1">
              <a:lnSpc>
                <a:spcPct val="107000"/>
              </a:lnSpc>
              <a:buNone/>
              <a:defRPr/>
            </a:pPr>
            <a:r>
              <a:rPr lang="ru-RU" sz="1500" b="1" i="1" dirty="0">
                <a:latin typeface="Times New Roman"/>
                <a:ea typeface="Calibri"/>
                <a:cs typeface="Times New Roman"/>
              </a:rPr>
              <a:t> </a:t>
            </a:r>
            <a:endParaRPr lang="ru-RU" sz="15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51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406" y="191692"/>
            <a:ext cx="1922860" cy="194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395536" y="493515"/>
            <a:ext cx="6701782" cy="3886200"/>
          </a:xfrm>
          <a:prstGeom prst="rect">
            <a:avLst/>
          </a:prstGeom>
        </p:spPr>
        <p:txBody>
          <a:bodyPr lIns="68579" tIns="34289" rIns="68579" bIns="34289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ru-RU" sz="2100" b="1" dirty="0">
                <a:solidFill>
                  <a:srgbClr val="FF0000"/>
                </a:solidFill>
              </a:rPr>
              <a:t>40.02.01 Право и организация социального обеспечения (среднее профессиональное образование)</a:t>
            </a:r>
          </a:p>
          <a:p>
            <a:pPr algn="ctr" fontAlgn="base">
              <a:spcAft>
                <a:spcPct val="0"/>
              </a:spcAft>
              <a:defRPr/>
            </a:pPr>
            <a:endParaRPr lang="ru-RU" sz="2100" b="1" dirty="0">
              <a:solidFill>
                <a:srgbClr val="FF0000"/>
              </a:solidFill>
            </a:endParaRPr>
          </a:p>
          <a:p>
            <a:pPr algn="ctr" fontAlgn="base">
              <a:spcAft>
                <a:spcPct val="0"/>
              </a:spcAft>
              <a:defRPr/>
            </a:pPr>
            <a:r>
              <a:rPr lang="ru-RU" altLang="ru-RU" sz="2100" b="1" spc="0" dirty="0">
                <a:solidFill>
                  <a:srgbClr val="FF0000"/>
                </a:solidFill>
              </a:rPr>
              <a:t>40.03.01 Юриспруденция Направленность </a:t>
            </a:r>
            <a:br>
              <a:rPr lang="ru-RU" altLang="ru-RU" sz="2100" b="1" spc="0" dirty="0">
                <a:solidFill>
                  <a:srgbClr val="FF0000"/>
                </a:solidFill>
              </a:rPr>
            </a:br>
            <a:r>
              <a:rPr lang="ru-RU" altLang="ru-RU" sz="2100" b="1" spc="0" dirty="0">
                <a:solidFill>
                  <a:srgbClr val="FF0000"/>
                </a:solidFill>
              </a:rPr>
              <a:t>Гражданско-правовая (</a:t>
            </a:r>
            <a:r>
              <a:rPr lang="ru-RU" altLang="ru-RU" sz="2100" b="1" spc="0" dirty="0" err="1">
                <a:solidFill>
                  <a:srgbClr val="FF0000"/>
                </a:solidFill>
              </a:rPr>
              <a:t>бакалавриат</a:t>
            </a:r>
            <a:r>
              <a:rPr lang="ru-RU" altLang="ru-RU" sz="2100" b="1" spc="0" dirty="0">
                <a:solidFill>
                  <a:srgbClr val="FF0000"/>
                </a:solidFill>
              </a:rPr>
              <a:t>)</a:t>
            </a:r>
          </a:p>
          <a:p>
            <a:pPr algn="ctr" fontAlgn="base">
              <a:spcAft>
                <a:spcPct val="0"/>
              </a:spcAft>
              <a:defRPr/>
            </a:pPr>
            <a:endParaRPr lang="ru-RU" sz="2100" b="1" dirty="0">
              <a:solidFill>
                <a:srgbClr val="FF0000"/>
              </a:solidFill>
            </a:endParaRPr>
          </a:p>
          <a:p>
            <a:pPr algn="ctr" fontAlgn="base">
              <a:spcAft>
                <a:spcPct val="0"/>
              </a:spcAft>
              <a:defRPr/>
            </a:pPr>
            <a:r>
              <a:rPr lang="ru-RU" sz="2100" b="1" dirty="0">
                <a:solidFill>
                  <a:srgbClr val="FF0000"/>
                </a:solidFill>
              </a:rPr>
              <a:t> 40.04.01 Юриспруденция (магистратура)</a:t>
            </a:r>
          </a:p>
          <a:p>
            <a:pPr algn="ctr" fontAlgn="base">
              <a:spcAft>
                <a:spcPct val="0"/>
              </a:spcAft>
              <a:defRPr/>
            </a:pPr>
            <a:br>
              <a:rPr lang="ru-RU" sz="2100" b="1" dirty="0">
                <a:solidFill>
                  <a:srgbClr val="FF0000"/>
                </a:solidFill>
              </a:rPr>
            </a:br>
            <a:r>
              <a:rPr lang="ru-RU" sz="2100" b="1" dirty="0">
                <a:solidFill>
                  <a:srgbClr val="FF0000"/>
                </a:solidFill>
              </a:rPr>
              <a:t>40.06.01 Юриспруденция (аспирантура)</a:t>
            </a:r>
            <a:br>
              <a:rPr lang="ru-RU" sz="2100" b="1" dirty="0">
                <a:solidFill>
                  <a:srgbClr val="FF0000"/>
                </a:solidFill>
              </a:rPr>
            </a:br>
            <a:endParaRPr lang="ru-RU" sz="2100" b="1" dirty="0">
              <a:solidFill>
                <a:srgbClr val="FF0000"/>
              </a:solidFill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31" y="3773092"/>
            <a:ext cx="2349103" cy="121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136109"/>
            <a:ext cx="2343150" cy="200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279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508397" y="457200"/>
            <a:ext cx="6447234" cy="1143000"/>
          </a:xfrm>
        </p:spPr>
        <p:txBody>
          <a:bodyPr/>
          <a:lstStyle/>
          <a:p>
            <a:pPr algn="ctr" eaLnBrk="1" hangingPunct="1"/>
            <a:r>
              <a:rPr lang="ru-RU" altLang="ru-RU" sz="1500" b="1">
                <a:solidFill>
                  <a:srgbClr val="1F4E79"/>
                </a:solidFill>
                <a:latin typeface="Times New Roman" pitchFamily="18" charset="0"/>
                <a:cs typeface="Times New Roman" pitchFamily="18" charset="0"/>
              </a:rPr>
              <a:t>Магистерская образовательная программа </a:t>
            </a:r>
            <a:br>
              <a:rPr lang="ru-RU" altLang="ru-RU" sz="1500" b="1">
                <a:solidFill>
                  <a:srgbClr val="1F4E7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500" b="1">
                <a:solidFill>
                  <a:srgbClr val="1F4E79"/>
                </a:solidFill>
                <a:latin typeface="Times New Roman" pitchFamily="18" charset="0"/>
                <a:cs typeface="Times New Roman" pitchFamily="18" charset="0"/>
              </a:rPr>
              <a:t>«Юрист в сфере частного права»</a:t>
            </a:r>
            <a:br>
              <a:rPr lang="ru-RU" altLang="ru-RU" sz="1500" b="1">
                <a:solidFill>
                  <a:srgbClr val="1F4E7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500" b="1">
                <a:solidFill>
                  <a:srgbClr val="1F4E79"/>
                </a:solidFill>
                <a:latin typeface="Times New Roman" pitchFamily="18" charset="0"/>
                <a:cs typeface="Times New Roman" pitchFamily="18" charset="0"/>
              </a:rPr>
              <a:t> направлена на решение следующих профессиональных задач в соответствии с видами профессиональной деятельности:</a:t>
            </a:r>
            <a:endParaRPr lang="ru-RU" altLang="ru-RU" sz="15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399" y="1620444"/>
            <a:ext cx="7860506" cy="2911078"/>
          </a:xfrm>
        </p:spPr>
        <p:txBody>
          <a:bodyPr>
            <a:noAutofit/>
          </a:bodyPr>
          <a:lstStyle/>
          <a:p>
            <a:pPr marL="0" indent="337652" algn="just" eaLnBrk="1" hangingPunct="1">
              <a:spcBef>
                <a:spcPts val="0"/>
              </a:spcBef>
              <a:defRPr/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Правотворческая деятельность: </a:t>
            </a:r>
          </a:p>
          <a:p>
            <a:pPr marL="0" indent="0" algn="just" eaLnBrk="1" hangingPunct="1">
              <a:spcBef>
                <a:spcPts val="0"/>
              </a:spcBef>
              <a:buNone/>
              <a:defRPr/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	подготовка нормативно-правовых актов.</a:t>
            </a:r>
          </a:p>
          <a:p>
            <a:pPr marL="0" indent="337652" algn="just" eaLnBrk="1" hangingPunct="1">
              <a:spcBef>
                <a:spcPts val="0"/>
              </a:spcBef>
              <a:defRPr/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Правоприменительная деятельность:</a:t>
            </a:r>
          </a:p>
          <a:p>
            <a:pPr marL="0" indent="0" algn="just" eaLnBrk="1" hangingPunct="1">
              <a:spcBef>
                <a:spcPts val="0"/>
              </a:spcBef>
              <a:buNone/>
              <a:defRPr/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	обоснование и принятие в пределах должностных обязанностей	решений, а также совершение действий, связанных с реализацией правовых норм;</a:t>
            </a:r>
          </a:p>
          <a:p>
            <a:pPr marL="0" indent="0" algn="just" eaLnBrk="1" hangingPunct="1">
              <a:spcBef>
                <a:spcPts val="0"/>
              </a:spcBef>
              <a:buNone/>
              <a:defRPr/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	составление юридических документов.</a:t>
            </a:r>
          </a:p>
          <a:p>
            <a:pPr marL="0" indent="337652" algn="just" eaLnBrk="1" hangingPunct="1">
              <a:spcBef>
                <a:spcPts val="0"/>
              </a:spcBef>
              <a:defRPr/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Правоохранительная деятельность:</a:t>
            </a:r>
          </a:p>
          <a:p>
            <a:pPr marL="0" indent="0" algn="just" eaLnBrk="1" hangingPunct="1">
              <a:spcBef>
                <a:spcPts val="0"/>
              </a:spcBef>
              <a:buNone/>
              <a:defRPr/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	обеспечение законности, правопорядка, безопасности личности, общества и государства;</a:t>
            </a:r>
          </a:p>
          <a:p>
            <a:pPr marL="0" indent="0" algn="just" eaLnBrk="1" hangingPunct="1">
              <a:spcBef>
                <a:spcPts val="0"/>
              </a:spcBef>
              <a:buNone/>
              <a:defRPr/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	охрана общественного порядка;</a:t>
            </a:r>
          </a:p>
          <a:p>
            <a:pPr marL="0" indent="0" algn="just" eaLnBrk="1" hangingPunct="1">
              <a:spcBef>
                <a:spcPts val="0"/>
              </a:spcBef>
              <a:buNone/>
              <a:defRPr/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	защита частной, государственной, муниципальной и иных форм собственности;</a:t>
            </a:r>
          </a:p>
          <a:p>
            <a:pPr marL="0" indent="0" algn="just" eaLnBrk="1" hangingPunct="1">
              <a:spcBef>
                <a:spcPts val="0"/>
              </a:spcBef>
              <a:buNone/>
              <a:defRPr/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	предупреждение, пресечение, выявление, раскрытие и расследование правонарушений;</a:t>
            </a:r>
          </a:p>
          <a:p>
            <a:pPr algn="just" eaLnBrk="1" hangingPunct="1">
              <a:spcBef>
                <a:spcPts val="0"/>
              </a:spcBef>
              <a:buFontTx/>
              <a:buChar char="-"/>
              <a:defRPr/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защита прав и законных интересов граждан и юридических лиц.</a:t>
            </a:r>
          </a:p>
        </p:txBody>
      </p:sp>
    </p:spTree>
    <p:extLst>
      <p:ext uri="{BB962C8B-B14F-4D97-AF65-F5344CB8AC3E}">
        <p14:creationId xmlns:p14="http://schemas.microsoft.com/office/powerpoint/2010/main" val="3095010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904" y="875111"/>
            <a:ext cx="6638925" cy="2885405"/>
          </a:xfrm>
          <a:prstGeom prst="rect">
            <a:avLst/>
          </a:prstGeom>
        </p:spPr>
        <p:txBody>
          <a:bodyPr lIns="68579" tIns="34289" rIns="68579" bIns="34289">
            <a:spAutoFit/>
          </a:bodyPr>
          <a:lstStyle/>
          <a:p>
            <a:pPr marL="214308" indent="-214308" algn="just" defTabSz="342892" fontAlgn="base">
              <a:spcBef>
                <a:spcPct val="0"/>
              </a:spcBef>
              <a:spcAft>
                <a:spcPct val="0"/>
              </a:spcAft>
              <a:buClr>
                <a:srgbClr val="E84C22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Экспертно-консультационная деятельность:</a:t>
            </a:r>
          </a:p>
          <a:p>
            <a:pPr algn="just" defTabSz="342892" fontAlgn="base">
              <a:spcBef>
                <a:spcPct val="0"/>
              </a:spcBef>
              <a:spcAft>
                <a:spcPct val="0"/>
              </a:spcAft>
              <a:buClr>
                <a:srgbClr val="E84C22"/>
              </a:buClr>
              <a:buSzPct val="80000"/>
              <a:defRPr/>
            </a:pP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	оказание юридической помощи, консультирование по вопросам права.</a:t>
            </a:r>
          </a:p>
          <a:p>
            <a:pPr indent="337652" algn="just" defTabSz="342892" fontAlgn="base">
              <a:spcBef>
                <a:spcPct val="0"/>
              </a:spcBef>
              <a:spcAft>
                <a:spcPct val="0"/>
              </a:spcAft>
              <a:buClr>
                <a:srgbClr val="E84C22"/>
              </a:buClr>
              <a:buSzPct val="80000"/>
              <a:buFont typeface="Wingdings 3" charset="2"/>
              <a:buChar char=""/>
              <a:defRPr/>
            </a:pP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Организационно-управленческая деятельность:</a:t>
            </a:r>
          </a:p>
          <a:p>
            <a:pPr algn="just" defTabSz="342892" fontAlgn="base">
              <a:spcBef>
                <a:spcPct val="0"/>
              </a:spcBef>
              <a:spcAft>
                <a:spcPct val="0"/>
              </a:spcAft>
              <a:buClr>
                <a:srgbClr val="E84C22"/>
              </a:buClr>
              <a:buSzPct val="80000"/>
              <a:defRPr/>
            </a:pP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	осуществление организационно-управленческих функций.</a:t>
            </a:r>
          </a:p>
          <a:p>
            <a:pPr indent="337652" algn="just" defTabSz="342892" fontAlgn="base">
              <a:spcBef>
                <a:spcPct val="0"/>
              </a:spcBef>
              <a:spcAft>
                <a:spcPct val="0"/>
              </a:spcAft>
              <a:buClr>
                <a:srgbClr val="E84C22"/>
              </a:buClr>
              <a:buSzPct val="80000"/>
              <a:buFont typeface="Wingdings 3" charset="2"/>
              <a:buChar char=""/>
              <a:defRPr/>
            </a:pP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Научно-исследовательская деятельность:</a:t>
            </a:r>
          </a:p>
          <a:p>
            <a:pPr algn="just" defTabSz="342892" fontAlgn="base">
              <a:spcBef>
                <a:spcPct val="0"/>
              </a:spcBef>
              <a:spcAft>
                <a:spcPct val="0"/>
              </a:spcAft>
              <a:buClr>
                <a:srgbClr val="E84C22"/>
              </a:buClr>
              <a:buSzPct val="80000"/>
              <a:defRPr/>
            </a:pP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	проведение научных исследований по правовым проблемам;</a:t>
            </a:r>
          </a:p>
          <a:p>
            <a:pPr algn="just" defTabSz="342892" fontAlgn="base">
              <a:spcBef>
                <a:spcPct val="0"/>
              </a:spcBef>
              <a:spcAft>
                <a:spcPct val="0"/>
              </a:spcAft>
              <a:buClr>
                <a:srgbClr val="E84C22"/>
              </a:buClr>
              <a:buSzPct val="80000"/>
              <a:defRPr/>
            </a:pP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	участие в проведении научных исследований в соответствии с профилем своей профессиональной деятельности.</a:t>
            </a:r>
          </a:p>
          <a:p>
            <a:pPr indent="337652" algn="just" defTabSz="342892" fontAlgn="base">
              <a:spcBef>
                <a:spcPct val="0"/>
              </a:spcBef>
              <a:spcAft>
                <a:spcPct val="0"/>
              </a:spcAft>
              <a:buClr>
                <a:srgbClr val="E84C22"/>
              </a:buClr>
              <a:buSzPct val="80000"/>
              <a:buFont typeface="Wingdings 3" charset="2"/>
              <a:buChar char=""/>
              <a:defRPr/>
            </a:pP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Педагогическая деятельность:</a:t>
            </a:r>
          </a:p>
          <a:p>
            <a:pPr indent="337652" algn="just" defTabSz="342892" fontAlgn="base">
              <a:spcBef>
                <a:spcPct val="0"/>
              </a:spcBef>
              <a:spcAft>
                <a:spcPct val="0"/>
              </a:spcAft>
              <a:buClr>
                <a:srgbClr val="E84C22"/>
              </a:buClr>
              <a:buSzPct val="80000"/>
              <a:buFont typeface="Wingdings 3" charset="2"/>
              <a:buChar char=""/>
              <a:defRPr/>
            </a:pP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	преподавание юридических дисциплин;</a:t>
            </a:r>
          </a:p>
          <a:p>
            <a:pPr indent="337652" algn="just" defTabSz="342892" fontAlgn="base">
              <a:spcBef>
                <a:spcPct val="0"/>
              </a:spcBef>
              <a:spcAft>
                <a:spcPct val="0"/>
              </a:spcAft>
              <a:buClr>
                <a:srgbClr val="E84C22"/>
              </a:buClr>
              <a:buSzPct val="80000"/>
              <a:buFont typeface="Wingdings 3" charset="2"/>
              <a:buChar char=""/>
              <a:defRPr/>
            </a:pPr>
            <a:r>
              <a:rPr lang="ru-RU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	осуществление правового воспитания. </a:t>
            </a:r>
          </a:p>
          <a:p>
            <a:pPr indent="-257168" defTabSz="342892" fontAlgn="base">
              <a:spcBef>
                <a:spcPct val="0"/>
              </a:spcBef>
              <a:spcAft>
                <a:spcPct val="0"/>
              </a:spcAft>
              <a:buClr>
                <a:srgbClr val="E84C22"/>
              </a:buClr>
              <a:buSzPct val="80000"/>
              <a:buFont typeface="Wingdings 3" charset="2"/>
              <a:buChar char=""/>
              <a:defRPr/>
            </a:pP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964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400"/>
              <a:t>Добро пожаловать в Чебоксарский кооперативный институт!</a:t>
            </a:r>
          </a:p>
        </p:txBody>
      </p:sp>
      <p:sp>
        <p:nvSpPr>
          <p:cNvPr id="3891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97" y="1458863"/>
            <a:ext cx="5742385" cy="356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861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" y="347664"/>
            <a:ext cx="3533775" cy="234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546" y="853679"/>
            <a:ext cx="1920479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060" y="347665"/>
            <a:ext cx="4019550" cy="266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9" y="2276478"/>
            <a:ext cx="4170760" cy="277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788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9" y="238128"/>
            <a:ext cx="4040981" cy="266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38125"/>
            <a:ext cx="38576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9" y="2388397"/>
            <a:ext cx="3871913" cy="25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242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90" y="457203"/>
            <a:ext cx="7342585" cy="415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007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7651" name="Picture 2" descr="D:\Downloads\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7769" y="969169"/>
            <a:ext cx="6328172" cy="3562350"/>
          </a:xfrm>
          <a:noFill/>
        </p:spPr>
      </p:pic>
    </p:spTree>
    <p:extLst>
      <p:ext uri="{BB962C8B-B14F-4D97-AF65-F5344CB8AC3E}">
        <p14:creationId xmlns:p14="http://schemas.microsoft.com/office/powerpoint/2010/main" val="3139556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8675" name="Picture 2" descr="D:\Downloads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56" y="400050"/>
            <a:ext cx="4507706" cy="267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 descr="D:\Downloads\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789" y="1693070"/>
            <a:ext cx="4530329" cy="2911079"/>
          </a:xfrm>
          <a:noFill/>
        </p:spPr>
      </p:pic>
    </p:spTree>
    <p:extLst>
      <p:ext uri="{BB962C8B-B14F-4D97-AF65-F5344CB8AC3E}">
        <p14:creationId xmlns:p14="http://schemas.microsoft.com/office/powerpoint/2010/main" val="838729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6" y="1323975"/>
            <a:ext cx="4699397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5" y="1570435"/>
            <a:ext cx="403264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087668"/>
      </p:ext>
    </p:extLst>
  </p:cSld>
  <p:clrMapOvr>
    <a:masterClrMapping/>
  </p:clrMapOvr>
</p:sld>
</file>

<file path=ppt/theme/theme1.xml><?xml version="1.0" encoding="utf-8"?>
<a:theme xmlns:a="http://schemas.openxmlformats.org/drawingml/2006/main" name="1_Грань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4226</TotalTime>
  <Words>1548</Words>
  <Application>Microsoft Office PowerPoint</Application>
  <PresentationFormat>Экран (16:9)</PresentationFormat>
  <Paragraphs>139</Paragraphs>
  <Slides>32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Arial Unicode MS</vt:lpstr>
      <vt:lpstr>Calibri</vt:lpstr>
      <vt:lpstr>Times New Roman</vt:lpstr>
      <vt:lpstr>Trebuchet MS</vt:lpstr>
      <vt:lpstr>Wingdings</vt:lpstr>
      <vt:lpstr>Wingdings 3</vt:lpstr>
      <vt:lpstr>1_Грань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Образовательная программа  40.03.01 Юриспруденция Направленность  Гражданско-правовая </vt:lpstr>
      <vt:lpstr>Образовательная программа 40.03.01 Юриспруденция Направленность Гражданско-правовая  </vt:lpstr>
      <vt:lpstr> Образовательная программа 40.03.01 Юриспруденция Направленность Гражданско-правовая предназначена для подготовки профессионалов в гражданско-правовой сфере и рассчитана на абитуриентов, планирующих в дальнейшем осуществлять трудовую деятельность как в юридических организациях, так и в сфере бизнеса, где гражданско-правовые знания и навыки руководящих специалистов часто имеют определяющее значение в успешности. Программа ориентирована на получение как базовых знаний общего порядка, так и глубокого изучения узкопрофессиональных дисциплин, таких как жилищное право, наследственное право, договорное право, правовые основы банкротства и т.п. </vt:lpstr>
      <vt:lpstr>Результат обучения по образовательной программе 40.03.01 Юриспруденция Направленность Гражданско-правовая </vt:lpstr>
      <vt:lpstr>Ключевые профессиональные компетенции по образовательной программе  40.03.01 Юриспруденция Направленность Гражданско-правовая </vt:lpstr>
      <vt:lpstr>Особые требования образовательной программы  40.03.01 Юриспруденция Направленность Гражданско-правовая </vt:lpstr>
      <vt:lpstr>  40.04.01 Юриспруденция  Магистерская программа  «Юрист в сфере частного права» </vt:lpstr>
      <vt:lpstr>40.04.01 Юриспруденция  Магистерская программа «Юрист в сфере частного права» </vt:lpstr>
      <vt:lpstr>Презентация PowerPoint</vt:lpstr>
      <vt:lpstr>  </vt:lpstr>
      <vt:lpstr>Квалификация - магистр по направлению подготовки «Юриспруденция»</vt:lpstr>
      <vt:lpstr>Магистерская образовательная программа  «Юрист в сфере частного права»  направлена на решение следующих профессиональных задач в соответствии с видами профессиональной деятельности:</vt:lpstr>
      <vt:lpstr>Презентация PowerPoint</vt:lpstr>
      <vt:lpstr>Добро пожаловать в Чебоксарский кооперативный институт!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Admin</cp:lastModifiedBy>
  <cp:revision>7</cp:revision>
  <dcterms:created xsi:type="dcterms:W3CDTF">2020-05-15T10:04:03Z</dcterms:created>
  <dcterms:modified xsi:type="dcterms:W3CDTF">2021-04-15T07:10:07Z</dcterms:modified>
</cp:coreProperties>
</file>