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3" autoAdjust="0"/>
    <p:restoredTop sz="94599" autoAdjust="0"/>
  </p:normalViewPr>
  <p:slideViewPr>
    <p:cSldViewPr snapToGrid="0">
      <p:cViewPr varScale="1">
        <p:scale>
          <a:sx n="69" d="100"/>
          <a:sy n="69" d="100"/>
        </p:scale>
        <p:origin x="54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342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0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98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2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35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1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3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6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34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7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2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F4B3EB3-25EF-4B63-9E66-F10221A020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F5ED98C-4EEA-42B2-9589-74BCD6D68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38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ttps://sun9-3.userapi.com/impg/4r0PS0AD0ct5UnqUqEw7ymGsqqS3J-HSmUmArQ/l41vrMatLCA.jpg?size=709x1080&amp;quality=96&amp;sign=76d6ed95c8cb0b816ec62f2d678609b5&amp;type=alb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605" y="413326"/>
            <a:ext cx="3879017" cy="59043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750876" y="1318552"/>
            <a:ext cx="7128875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Достоевский Ф.М.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Подросток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2945" y="3676746"/>
            <a:ext cx="7155351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>
                <a:solidFill>
                  <a:schemeClr val="bg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«Я взял душу безгрешную, но уже зараженную страшною возможностью разврата, раннею ненавистью за ничтожность и "случайность" свою и тою </a:t>
            </a:r>
            <a:r>
              <a:rPr lang="ru-RU" sz="2000" b="1" i="1" dirty="0" err="1">
                <a:solidFill>
                  <a:schemeClr val="bg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широкостью</a:t>
            </a:r>
            <a:r>
              <a:rPr lang="ru-RU" sz="2000" b="1" i="1" dirty="0">
                <a:solidFill>
                  <a:schemeClr val="bg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, с которою еще целомудренная душа уже допускает сознательно порок в свои мысли, уже лелеет его в сердце своем, любуется им еще в стыдливых, но уже дерзких и бурных мечтах своих</a:t>
            </a:r>
            <a:r>
              <a:rPr lang="ru-RU" sz="2000" b="1" i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»</a:t>
            </a:r>
          </a:p>
          <a:p>
            <a:pPr algn="r"/>
            <a:endParaRPr lang="ru-RU" sz="1100" b="1" i="1" dirty="0" smtClean="0">
              <a:solidFill>
                <a:schemeClr val="bg1"/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Ф.М. Достоевский</a:t>
            </a:r>
            <a:endParaRPr lang="ru-RU" sz="2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599" y="465716"/>
            <a:ext cx="92409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«Весёлость человека — это самая выдающая человека черта, с ногами и руками. Иной характер долго не раскусите, а рассмеется человек как-нибудь очень искренно, и весь характер его вдруг окажется как на ладони. Только с самым высшим и с самым счастливым развитием человек умеет веселиться </a:t>
            </a:r>
            <a:r>
              <a:rPr lang="ru-RU" sz="20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сообщительно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то есть неотразимо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добродушно».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10546" y="2377935"/>
            <a:ext cx="7176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«Увы, всё делалось во имя любви, великодушия, чести, а потом оказалось безобразным, нахальным, бесчестным».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48690" y="3723021"/>
            <a:ext cx="96981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«Есть три рода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подлецов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свете: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подлецы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наивные, то есть убежденные, что их подлость есть высочайшее благородство,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подлецы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стыдящиеся, то есть стыдящиеся собственной подлости, но при непременном намерении все-таки ее докончить, и, наконец, просто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подлецы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чистокровные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подлецы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29892" y="5446550"/>
            <a:ext cx="78139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«О, мы искренно хотим быть честными, уверяю вас, но только мы всё откладываем. А годы идут – и всё лучшие годы!»</a:t>
            </a:r>
          </a:p>
        </p:txBody>
      </p:sp>
      <p:pic>
        <p:nvPicPr>
          <p:cNvPr id="6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62" y="537376"/>
            <a:ext cx="1053637" cy="148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29" y="2251382"/>
            <a:ext cx="680517" cy="96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53" y="3640794"/>
            <a:ext cx="1053637" cy="148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375" y="5319997"/>
            <a:ext cx="680517" cy="96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1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6180" y="354119"/>
            <a:ext cx="106264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«…Русские женщины дурнеют быстро, красота их только мелькнет, и, право, это не от одних только этнографических особенностей типа, а и оттого еще, что они умеют любить беззаветно. Русская женщина все разом отдает, коль полюбит, — и мгновенье, и судьбу, и настоящее, и будущее: экономничать не умеют, про запас не прячут, и красота их быстро уходит в того, кого любят».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75708" y="2554721"/>
            <a:ext cx="7550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«Было то, что всегда бывает: кого больше любишь, того первого и оскорбляешь».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37906" y="3786402"/>
            <a:ext cx="7204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«Тем-то и безнравственная родственная любовь, что она — не заслуженная. Любовь надо заслужить».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42998" y="5073503"/>
            <a:ext cx="985023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«Жаль, если в конце жизни скажешь себе, как и я: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je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sais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tout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mais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je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sais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rien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bon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(Я знаю всё, но не знаю ничего хорошего). Я решительно не знаю, для чего я жил на свете!»</a:t>
            </a:r>
          </a:p>
        </p:txBody>
      </p:sp>
      <p:pic>
        <p:nvPicPr>
          <p:cNvPr id="6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43" y="425779"/>
            <a:ext cx="1053637" cy="148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61" y="4853628"/>
            <a:ext cx="1053637" cy="148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708" y="2503588"/>
            <a:ext cx="638001" cy="90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906" y="3662075"/>
            <a:ext cx="638001" cy="90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8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588" y="271463"/>
            <a:ext cx="12193588" cy="1016000"/>
          </a:xfrm>
          <a:prstGeom prst="rect">
            <a:avLst/>
          </a:prstGeom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470025"/>
            <a:ext cx="12193588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https://sun9-3.userapi.com/impg/4r0PS0AD0ct5UnqUqEw7ymGsqqS3J-HSmUmArQ/l41vrMatLCA.jpg?size=709x1080&amp;quality=96&amp;sign=76d6ed95c8cb0b816ec62f2d678609b5&amp;type=alb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096" y="3206316"/>
            <a:ext cx="1265193" cy="1925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1472290" y="3602758"/>
            <a:ext cx="8960184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ru-RU" alt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Достоевский Ф. М. Подросток </a:t>
            </a:r>
            <a:r>
              <a:rPr lang="ru-RU" alt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роман в трех частях / Ф. М. Достоевский. - М. : Сов. Россия, 1979. - 478 с. </a:t>
            </a:r>
          </a:p>
        </p:txBody>
      </p:sp>
      <p:pic>
        <p:nvPicPr>
          <p:cNvPr id="6146" name="Picture 2" descr="https://znanium.com/cover/0508/5084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70" y="4280402"/>
            <a:ext cx="1416312" cy="2011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82566" y="5132096"/>
            <a:ext cx="898530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Достоевский 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Ф.М. Подросток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Достоевский. - Москва : Инфра-М, 2015. - 548 с. - Текст :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// ЭБС «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Znanium.com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URL: https://znanium.com/catalog/product/508405 (дата обращения: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30.11.2021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26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982" y="179249"/>
            <a:ext cx="119980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</a:t>
            </a:r>
            <a:r>
              <a:rPr lang="ru-RU" sz="3000" i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«В </a:t>
            </a:r>
            <a:r>
              <a:rPr lang="ru-RU" sz="3000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прежних романах автор изображал судьбу человека «смутного времени» (Раскольников, князь Мышкин, Ставрогин), его занимала проблема сильной личности, потерявшей Бога и выпавшей из старого христианского миропорядка. В гениальных символах показал он страшную его свободу и трагическое одиночество. </a:t>
            </a:r>
            <a:endParaRPr lang="ru-RU" sz="3000" i="1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000" i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 </a:t>
            </a:r>
            <a:r>
              <a:rPr lang="ru-RU" sz="30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«Подростке» </a:t>
            </a:r>
            <a:r>
              <a:rPr lang="ru-RU" sz="3000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он ставит вопрос не об отдельном человеке, а о человеческом обществе. Может ли человечество устроиться на земле без Бога. Эта религиозно–социальная идея предопределяет собой построение романа. Кризис общения показан в той органической ячейке, из которой вырастает общество, </a:t>
            </a:r>
            <a:r>
              <a:rPr lang="ru-RU" sz="3000" i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— </a:t>
            </a:r>
          </a:p>
          <a:p>
            <a:pPr algn="ctr">
              <a:spcAft>
                <a:spcPts val="0"/>
              </a:spcAft>
            </a:pPr>
            <a:r>
              <a:rPr lang="ru-RU" sz="3000" i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 семье».</a:t>
            </a:r>
            <a:r>
              <a:rPr lang="ru-RU" sz="2800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ru-RU" sz="2800" i="1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Мочульский К.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4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836" y="178276"/>
            <a:ext cx="4190558" cy="63674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3237" y="873021"/>
            <a:ext cx="721821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just"/>
            <a:r>
              <a:rPr lang="ru-RU" sz="2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</a:t>
            </a:r>
            <a:r>
              <a:rPr lang="ru-RU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«ПОДРОСТОК» </a:t>
            </a:r>
            <a:r>
              <a:rPr lang="ru-RU" sz="2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был </a:t>
            </a:r>
            <a:r>
              <a:rPr lang="ru-RU" sz="2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задуман еще в </a:t>
            </a:r>
            <a:r>
              <a:rPr lang="ru-RU" sz="2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1871 </a:t>
            </a:r>
            <a:r>
              <a:rPr lang="ru-RU" sz="2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году, </a:t>
            </a:r>
            <a:r>
              <a:rPr lang="ru-RU" sz="2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но работу над текстом Достоевский начал в 1874-м</a:t>
            </a:r>
            <a:r>
              <a:rPr lang="ru-RU" sz="2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</a:p>
          <a:p>
            <a:pPr indent="254000" algn="just"/>
            <a:r>
              <a:rPr lang="ru-RU" sz="2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По </a:t>
            </a:r>
            <a:r>
              <a:rPr lang="ru-RU" sz="2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мере написания издавались части романа в журнале «Отечественные записки» за 1875 г. (№№ 1, 2, 5, 9, 11, 12). Отдельным изданием роман вышел в </a:t>
            </a:r>
            <a:r>
              <a:rPr lang="ru-RU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1876</a:t>
            </a:r>
            <a:r>
              <a:rPr lang="ru-RU" sz="2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г.</a:t>
            </a:r>
          </a:p>
          <a:p>
            <a:pPr indent="254000" algn="just"/>
            <a:r>
              <a:rPr lang="ru-RU" sz="2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Первоначально Достоевский хотел написать большой роман</a:t>
            </a:r>
            <a:r>
              <a:rPr lang="ru-RU" sz="2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, объёмом с «Войну и мир». Роман должен был состоять из 5 повестей и называться </a:t>
            </a:r>
            <a:r>
              <a:rPr lang="ru-RU" sz="26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«Житие великого грешника»</a:t>
            </a:r>
            <a:r>
              <a:rPr lang="ru-RU" sz="2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67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0329" y="335193"/>
            <a:ext cx="75368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5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Впоследствии 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у Достоевского мелькала мысль назвать свой новый роман </a:t>
            </a:r>
            <a:r>
              <a:rPr lang="ru-RU" sz="25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«Беспорядок»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 Эта мысль наиболее полно выражалась в двух главных героях, каждый из которых по-своему воплощал безмерную нравственную «</a:t>
            </a:r>
            <a:r>
              <a:rPr lang="ru-RU" sz="25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широкость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», размывание границ добра и зла: один от незрелости неустоявшейся личности (</a:t>
            </a:r>
            <a:r>
              <a:rPr lang="ru-RU" sz="25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Подросток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), а другой от окончательного разлада нестабильной, </a:t>
            </a:r>
            <a:r>
              <a:rPr lang="ru-RU" sz="25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несцентрованной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натуры (</a:t>
            </a:r>
            <a:r>
              <a:rPr lang="ru-RU" sz="25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ОН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). Достоевский долго колебался, кому из этих двух героев отдать ведущее положение в романе, 11 (23) июля 1874 г. в </a:t>
            </a:r>
            <a:r>
              <a:rPr lang="ru-RU" sz="25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Эмсе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он записывает окончательное решение: </a:t>
            </a:r>
            <a:r>
              <a:rPr lang="ru-RU" sz="25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«ГЕРОЙ не ОН, а МАЛЬЧИК. &lt;...&gt; ОН же только АКСЕССУАР, но какой зато аксессуар!!».</a:t>
            </a:r>
          </a:p>
        </p:txBody>
      </p:sp>
      <p:pic>
        <p:nvPicPr>
          <p:cNvPr id="2050" name="Picture 2" descr="https://magisteria.ru/data/2018/05/Arkadij-i-Versilov.-Illyustratsiya-k-romanu-F.-M.-Dostoevskogo-Podrostok-.-Hudozhnik-Vitalij-Goryaev-1910-1982-768x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4" y="997526"/>
            <a:ext cx="4080606" cy="51538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26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3" y="133083"/>
            <a:ext cx="867294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just"/>
            <a:r>
              <a:rPr lang="ru-RU" sz="25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Главный 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герой романа – </a:t>
            </a:r>
            <a:r>
              <a:rPr lang="ru-RU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Аркадий </a:t>
            </a:r>
            <a:r>
              <a:rPr lang="ru-RU" sz="2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Макарович</a:t>
            </a:r>
            <a:r>
              <a:rPr lang="ru-RU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Долгорукий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, незаконный сын </a:t>
            </a:r>
            <a:r>
              <a:rPr lang="ru-RU" sz="25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помещика Версилова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</a:p>
          <a:p>
            <a:pPr indent="254000" algn="just"/>
            <a:r>
              <a:rPr lang="ru-RU" sz="25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Сегодня 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19-летнего героя мы бы назвали юношей, но Достоевский зовёт его подростком и так объясняет своё название: </a:t>
            </a:r>
            <a:r>
              <a:rPr lang="ru-RU" sz="25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«Дитя уже вышло из детства и появилось неготовым человеком»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 С наступлением совершеннолетия приходит ответственность за свои поступки и ясность в различении добра и зла. Этих умений обычно нет у подростка, герой и сам понимает свой недостаток</a:t>
            </a:r>
            <a:r>
              <a:rPr lang="ru-RU" sz="25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https://magisteria.ru/data/2018/05/Arkadij-Dolgorukij.-Illyustratsiya-k-romanu-F.-M.-Dostoevskogo-Podrostok-.-Hudozhnik-Vitalij-Goryaev-1910-19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036" y="279924"/>
            <a:ext cx="2997894" cy="43517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1673" y="4842064"/>
            <a:ext cx="1178167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just"/>
            <a:r>
              <a:rPr lang="ru-RU" sz="25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Как 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все главные герои романов Достоевского, Аркадий Долгорукий — изобретатель своей идеи. Его «идея» — </a:t>
            </a:r>
            <a:r>
              <a:rPr lang="ru-RU" sz="25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стать Ротшильдом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5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исключительным 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богачом, миллионером. </a:t>
            </a:r>
            <a:r>
              <a:rPr lang="ru-RU" sz="25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Богатство </a:t>
            </a:r>
            <a:r>
              <a:rPr lang="ru-RU" sz="25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необходимо ему ради сознания своего уединенного могущества потенциального </a:t>
            </a:r>
            <a:r>
              <a:rPr lang="ru-RU" sz="25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всевластия. </a:t>
            </a:r>
            <a:endParaRPr lang="ru-RU" sz="2500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6334" y="123110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4000"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СЮЖЕТ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932" y="584775"/>
            <a:ext cx="118040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just"/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В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романе описывается несколько месяцев (с 19 сентября 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по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13 декабря 1872 г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.). Роман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состоит из трёх частей. </a:t>
            </a:r>
            <a:endParaRPr lang="ru-RU" sz="22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254000" algn="just"/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первой части Аркадий Долгорукий, только что окончивший гимназию, приезжает в Петербург по просьбе своего фактического отца, Версилова. Аркадий мечтает разбогатеть. Для этого он выбирает путь медленного накопления и аскетизма, ни за что не желая добывать деньги нечестным путём. 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Во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второй части подросток уклоняется от своей идеи, испытывается и роскошью, и игрой, примеряет на себя жизнь аристократа. Ведь идея стать миллионером важна для Аркадия не сама по себе, а как возможность стать выше всех, потешить свою гордыню. В конце второй части наступает прозрение.</a:t>
            </a:r>
          </a:p>
          <a:p>
            <a:pPr indent="254000" algn="just"/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Третья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часть о том, как заблудшая душа делает выбор. В преддверии выбора-катастрофы появляются перед подростком два пути, обозначенные двумя новыми героями – Ламбертом, которого сам Аркадий называет ужасом, и Макаром, стремящимся к божественной красоте. Третья часть превращается в покаяние великого грешника и его исповедь. Ложная идея Ротшильда заменяется идеей Христа, который становится идеалом подростка, фактически ставшего взрослым.</a:t>
            </a:r>
          </a:p>
        </p:txBody>
      </p:sp>
    </p:spTree>
    <p:extLst>
      <p:ext uri="{BB962C8B-B14F-4D97-AF65-F5344CB8AC3E}">
        <p14:creationId xmlns:p14="http://schemas.microsoft.com/office/powerpoint/2010/main" val="128584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99" y="169729"/>
            <a:ext cx="1187334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В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романе 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Достоевский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представляет в качестве характерной черты молодого поколения скептицизм — утрату веры в «высшие ценности»: человеческое достоинство, благородство, бескорыстие. 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17-летняя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самоубийца Оля очень быстро утратила веру в людей. Крафт — страстный ум, фанатик идеи — потерял веру в родину и тоже не хочет жить. Васин — умница, человек широких познаний — живет без одушевляющей веры, и потому ни в какое дело не вносит «сердечного пламени». </a:t>
            </a:r>
            <a:endParaRPr lang="ru-RU" sz="22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https://mypresentation.ru/documents_6/754f7ab710f2becfdbfe2e275d6673be/img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743201"/>
            <a:ext cx="2664052" cy="39000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64873" y="2785013"/>
            <a:ext cx="906087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Но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главный изъян молодежи, по мысли писателя, — безверие религиозное, а знание без веры мертво. Эта мысль утверждается в беседах Подростка с появившимся в их доме его «законным» отцом, странником </a:t>
            </a:r>
            <a:r>
              <a:rPr lang="ru-RU" sz="22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Макаром Ивановичем Долгоруким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 Старик Макар явился прямым воплощением того, о чем всю жизнь мечтал Аркадий, в чем он и признается уже при первой встрече: </a:t>
            </a:r>
            <a:r>
              <a:rPr lang="ru-RU" sz="22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«Я вам рад. Я, может быть, вас давно ожидал. Я их никого не люблю: у них нет благообразия...»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 Позднее то же слово произносит Макар в качестве упрека современным «большим людям»: </a:t>
            </a:r>
            <a:r>
              <a:rPr lang="ru-RU" sz="22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«благообразия не имеют, даже не хотят его...»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05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3" y="396051"/>
            <a:ext cx="1174865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ru-RU" sz="22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Подросток»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не был принят 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русской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критикой, и за ним потянулась слава художественной неудачи. И критики, и коллеги-писатели 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говорили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 том, что роман бесформенный, хаотичный, не выстроенный.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Репутация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неудачи долгое время сохранялась за «Подростком», и только в начале XX века Николай Бердяев заявляет, что этот роман — </a:t>
            </a:r>
            <a:r>
              <a:rPr lang="ru-RU" sz="22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одно из самых гениальных творений Достоевского.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	Примерно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 это же время Герман Гессе пишет статью о «Подростке» и признается, что роман странным образом действует на него как на читателя. После первого чтения, пишет Гессе, он не запомнил сюжет. Он перечел роман, но и в этот раз авантюрная фабула и все эти, как он говорит, «черные ходы» сюжета, которые раздражали при чтении, снова от него 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ускользнули. Действительно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, авантюрный строй романа очень </a:t>
            </a:r>
            <a:r>
              <a:rPr lang="ru-RU" sz="2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сложен, но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тем не менее, говорит Гессе, его захватила некая общая атмосфера, которая есть в романе, атмосфера, в которой, как он пишет, </a:t>
            </a:r>
            <a:r>
              <a:rPr lang="ru-RU" sz="22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выразились заботы и проблемы целого поколения, «всего народа, что мучается злыми кошмарами на грани яви и сна».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Гессе разглядел в романе и ту Россию, которая мучается злыми кошмарами, и ту таинственную, как он пишет, душевную Россию, которая в будущем может многому научить западную цивилизацию.</a:t>
            </a:r>
          </a:p>
        </p:txBody>
      </p:sp>
    </p:spTree>
    <p:extLst>
      <p:ext uri="{BB962C8B-B14F-4D97-AF65-F5344CB8AC3E}">
        <p14:creationId xmlns:p14="http://schemas.microsoft.com/office/powerpoint/2010/main" val="19752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673" y="956149"/>
            <a:ext cx="746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«Нынешнее время — это время золотой средины и бесчувствия, страсти к невежеству, лени, неспособности к делу и потребности всего готового».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94627" y="194240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4000"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ЦИТАТЫ: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8757" y="2178465"/>
            <a:ext cx="78454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«... Мне нужно лишь то, что приобретается могуществом и чего никак нельзя приобрести без могущества: это уединенное и спокойное сознание силы! Вот самое полное определение свободы, над которым так бьется мир! Свобода!»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65468" y="3779443"/>
            <a:ext cx="76772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«Я перечел теперь то, что сейчас написал, и вижу, что я гораздо умнее написанного. Как это так выходит, что у человека умного высказанное им гораздо глупее того, что в нем остается?»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86400" y="5037809"/>
            <a:ext cx="64977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«… я с товарищами был на ты, но ни с кем почти не был товарищем, я сделал себе угол и жил в углу».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3414" y="5993871"/>
            <a:ext cx="7661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«Пусть я не достигну ничего, пусть расчёт неверен, пусть лопну и провалюсь, все равно — я иду. Иду потому, что так хочу».</a:t>
            </a:r>
          </a:p>
        </p:txBody>
      </p:sp>
      <p:pic>
        <p:nvPicPr>
          <p:cNvPr id="8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56" y="1010819"/>
            <a:ext cx="680517" cy="96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022" y="2239398"/>
            <a:ext cx="850735" cy="120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123" y="3884344"/>
            <a:ext cx="659345" cy="93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062" y="5001759"/>
            <a:ext cx="552338" cy="77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6" y="5901001"/>
            <a:ext cx="552338" cy="77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1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135</TotalTime>
  <Words>581</Words>
  <Application>Microsoft Office PowerPoint</Application>
  <PresentationFormat>Широкоэкранный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Corbel</vt:lpstr>
      <vt:lpstr>Gill Sans MT</vt:lpstr>
      <vt:lpstr>Times New Roman</vt:lpstr>
      <vt:lpstr>Parcel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19</cp:revision>
  <dcterms:created xsi:type="dcterms:W3CDTF">2021-11-26T07:51:34Z</dcterms:created>
  <dcterms:modified xsi:type="dcterms:W3CDTF">2021-11-29T06:15:24Z</dcterms:modified>
</cp:coreProperties>
</file>