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</p:sldMasterIdLst>
  <p:sldIdLst>
    <p:sldId id="256" r:id="rId11"/>
    <p:sldId id="273" r:id="rId12"/>
    <p:sldId id="264" r:id="rId13"/>
    <p:sldId id="262" r:id="rId14"/>
    <p:sldId id="265" r:id="rId15"/>
    <p:sldId id="266" r:id="rId16"/>
    <p:sldId id="261" r:id="rId17"/>
    <p:sldId id="275" r:id="rId18"/>
    <p:sldId id="276" r:id="rId19"/>
    <p:sldId id="277" r:id="rId20"/>
    <p:sldId id="278" r:id="rId21"/>
    <p:sldId id="283" r:id="rId22"/>
    <p:sldId id="284" r:id="rId23"/>
    <p:sldId id="263" r:id="rId24"/>
    <p:sldId id="281" r:id="rId25"/>
    <p:sldId id="271" r:id="rId26"/>
    <p:sldId id="282" r:id="rId27"/>
    <p:sldId id="268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04DFC7-9CFE-4C0E-BF6D-B71CA0729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2D2D0EF-9D08-44B3-853E-0EEA1BA4A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C07418-DC24-44DE-A221-EA5B250B8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4D6997-75B6-4B4F-8121-B85AEBEF4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9CE979-06DF-46C0-9CAC-ACD0E857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81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8B5D5A-C038-438D-BEB9-06E65773F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2593911-A6A7-45CA-B431-85C4C0E92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E60B259-3A40-49A1-95EB-4DE7FBB38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7BA119-E71A-4635-80A9-38A216088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DA9A6A0-8375-4F7F-AD95-025856CB9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5296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268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774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733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93388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7955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0993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6232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979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235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098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DDF22F9-DE31-42C9-A2D4-AC346933B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1386C55-85BC-4E51-A7A3-96A12FA19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2B81EB-3539-460D-B0E7-95161C954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4CD8EC-BCF7-443A-A59E-164B2B3C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0AA291-4954-4A37-8C85-04385C31D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2892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909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85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25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4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64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42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08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382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5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D8077D-D2B7-45BE-B521-6C0333CA3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C6CB44-4BDF-4486-8B64-77A26CEB0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46622E-0548-4C36-88D8-35D0CAB15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1AC6F2-F848-44F1-B7B3-5EFDA8635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FCDAADA-E777-4231-A4E6-3BC6D59F5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508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45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01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69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23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3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44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39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94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29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6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761A4C-BAEF-4D56-B855-5B8505B68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5C62D48-51E9-49A0-8407-B03660A7D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B40FE47-F1C7-4E3F-9D2B-DD59719D4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DD4CF5A-650A-4500-9752-BDB5B58C1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BAF2168-60A9-4D3F-BF4D-4C51F23F3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779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2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45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43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12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89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0592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9456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613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609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01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176278-4FE4-416F-8E48-4E9E755C7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ED40A5A-37D3-4740-9FD2-88C2DF332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BB985ED-1C10-44A4-8E75-A2DA9802B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37CBD49-6F6F-4467-B1BB-AC43CD62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32D5256-E8BB-4B27-B2F0-FE1D3046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4F52ADC-F5D4-40EE-99E6-1EF665008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4498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70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176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204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600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200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0077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27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071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77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3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CF6963-37EC-490B-8100-40414D48D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11AE9F7-41B8-43DE-9003-FE5D4E72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B97BD23-0ACA-4CB1-A58B-F3A2A454C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4E7185F-52D5-4989-9CC7-C011671D50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DA1F873-E10D-4BE9-AD87-10CFF3F756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E639830-5C12-4D43-995F-1F6E31DC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477BEF5-F6B0-4A20-BFA7-B8CD08D3F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0B2D712-6FE3-4405-BE52-5CDB3FA4A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4219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582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847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990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121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5555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52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893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931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820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0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9E7D18-E48D-4A31-B5EC-9840C1AD0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66E05F7-A6C5-430F-839C-B3B0E011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22E4A40-0663-40AE-9A1A-708998AAA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2D196FB-98B0-44B4-A4E8-7F45B2F9D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2170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693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116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823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0860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656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418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664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04DFC7-9CFE-4C0E-BF6D-B71CA0729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2D2D0EF-9D08-44B3-853E-0EEA1BA4A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C07418-DC24-44DE-A221-EA5B250B8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4D6997-75B6-4B4F-8121-B85AEBEF4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9CE979-06DF-46C0-9CAC-ACD0E857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410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D8077D-D2B7-45BE-B521-6C0333CA3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C6CB44-4BDF-4486-8B64-77A26CEB0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46622E-0548-4C36-88D8-35D0CAB15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1AC6F2-F848-44F1-B7B3-5EFDA8635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FCDAADA-E777-4231-A4E6-3BC6D59F5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332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761A4C-BAEF-4D56-B855-5B8505B68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5C62D48-51E9-49A0-8407-B03660A7D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B40FE47-F1C7-4E3F-9D2B-DD59719D4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DD4CF5A-650A-4500-9752-BDB5B58C1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BAF2168-60A9-4D3F-BF4D-4C51F23F3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01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AEC5EC1-A14A-4C49-B34F-34CB0350A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3EFDA10-7422-41AD-80E0-D8042ED2C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76CAC75-907B-4A08-A2A1-3F050AC8F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259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176278-4FE4-416F-8E48-4E9E755C7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ED40A5A-37D3-4740-9FD2-88C2DF332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BB985ED-1C10-44A4-8E75-A2DA9802B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37CBD49-6F6F-4467-B1BB-AC43CD62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32D5256-E8BB-4B27-B2F0-FE1D3046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4F52ADC-F5D4-40EE-99E6-1EF665008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916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CF6963-37EC-490B-8100-40414D48D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11AE9F7-41B8-43DE-9003-FE5D4E72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B97BD23-0ACA-4CB1-A58B-F3A2A454C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4E7185F-52D5-4989-9CC7-C011671D50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DA1F873-E10D-4BE9-AD87-10CFF3F756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E639830-5C12-4D43-995F-1F6E31DC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477BEF5-F6B0-4A20-BFA7-B8CD08D3F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0B2D712-6FE3-4405-BE52-5CDB3FA4A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726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9E7D18-E48D-4A31-B5EC-9840C1AD0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66E05F7-A6C5-430F-839C-B3B0E011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22E4A40-0663-40AE-9A1A-708998AAA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2D196FB-98B0-44B4-A4E8-7F45B2F9D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4914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AEC5EC1-A14A-4C49-B34F-34CB0350A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3EFDA10-7422-41AD-80E0-D8042ED2C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76CAC75-907B-4A08-A2A1-3F050AC8F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392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4F40DA-B83A-4923-A0D0-33D194D93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2E0122-6CFE-4347-B102-834350EB4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A3260DA-FF44-429B-BB66-27773F70B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982CA07-5C31-4E89-A1ED-60D5F7605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7A603BD-429D-4982-8262-2747ECD2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A535779-7879-4ACD-9E8F-AF096EED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213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1C5DAC-E7AC-4B64-B319-409E93D87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53627C6-D59D-44AB-BC3E-C2A88BD7C1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CB77BBD-C8F6-4647-9FD6-62D14D26A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DBB30E3-32FE-4E6E-B8DA-7147FD905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E68214E-5DAC-4BCD-80FA-602634F30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448307A-8D6D-4B01-8753-93E19164E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775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8B5D5A-C038-438D-BEB9-06E65773F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2593911-A6A7-45CA-B431-85C4C0E92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E60B259-3A40-49A1-95EB-4DE7FBB38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7BA119-E71A-4635-80A9-38A216088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DA9A6A0-8375-4F7F-AD95-025856CB9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688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DDF22F9-DE31-42C9-A2D4-AC346933B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1386C55-85BC-4E51-A7A3-96A12FA19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2B81EB-3539-460D-B0E7-95161C954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4CD8EC-BCF7-443A-A59E-164B2B3C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0AA291-4954-4A37-8C85-04385C31D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508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455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4F40DA-B83A-4923-A0D0-33D194D93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2E0122-6CFE-4347-B102-834350EB4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A3260DA-FF44-429B-BB66-27773F70B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982CA07-5C31-4E89-A1ED-60D5F7605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7A603BD-429D-4982-8262-2747ECD2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A535779-7879-4ACD-9E8F-AF096EED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5970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560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069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741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606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138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686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5584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020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40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9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1C5DAC-E7AC-4B64-B319-409E93D87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53627C6-D59D-44AB-BC3E-C2A88BD7C1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CB77BBD-C8F6-4647-9FD6-62D14D26A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DBB30E3-32FE-4E6E-B8DA-7147FD905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E68214E-5DAC-4BCD-80FA-602634F30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448307A-8D6D-4B01-8753-93E19164E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4450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062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962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131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6879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99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8352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445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670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7692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7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190823-B51B-45E1-A4BF-2F9058831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51C2C77-6E09-4510-A4BC-9902E5BE9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91CD8C-DC04-4183-8345-C08CABBD8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66F10-19F7-4988-9D3F-618F40B40BE4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C2D223-CFBD-4407-89E5-77BBE9B86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7C9610-3E4E-46BA-B25F-C07F9383A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64F66-C687-4C73-A829-E8371020E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10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2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3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9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1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9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3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190823-B51B-45E1-A4BF-2F9058831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51C2C77-6E09-4510-A4BC-9902E5BE9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91CD8C-DC04-4183-8345-C08CABBD8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66F10-19F7-4988-9D3F-618F40B40B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C2D223-CFBD-4407-89E5-77BBE9B86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7C9610-3E4E-46BA-B25F-C07F9383A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64F66-C687-4C73-A829-E8371020E2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4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0C1394E-5EBE-4C68-A44D-35DDE0600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29500" y="3975813"/>
            <a:ext cx="4209300" cy="165576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dirty="0" smtClean="0">
                <a:latin typeface="Open"/>
                <a:ea typeface="+mn-lt"/>
                <a:cs typeface="+mn-lt"/>
              </a:rPr>
              <a:t>Министр культуры, по делам национальностей и архивного дела Чувашской Республики </a:t>
            </a:r>
          </a:p>
          <a:p>
            <a:pPr algn="l">
              <a:lnSpc>
                <a:spcPct val="100000"/>
              </a:lnSpc>
            </a:pPr>
            <a:r>
              <a:rPr lang="ru-RU" dirty="0" smtClean="0">
                <a:latin typeface="Open"/>
                <a:ea typeface="+mn-lt"/>
                <a:cs typeface="+mn-lt"/>
              </a:rPr>
              <a:t>Каликова </a:t>
            </a:r>
            <a:r>
              <a:rPr lang="ru-RU" dirty="0">
                <a:latin typeface="Open"/>
                <a:ea typeface="+mn-lt"/>
                <a:cs typeface="+mn-lt"/>
              </a:rPr>
              <a:t> </a:t>
            </a:r>
            <a:r>
              <a:rPr lang="ru-RU" dirty="0" smtClean="0">
                <a:latin typeface="Open"/>
                <a:ea typeface="+mn-lt"/>
                <a:cs typeface="+mn-lt"/>
              </a:rPr>
              <a:t>                          Светлана Анатольевна</a:t>
            </a:r>
            <a:endParaRPr lang="ru-RU" dirty="0">
              <a:latin typeface="Open"/>
              <a:cs typeface="Calibri" panose="020F0502020204030204"/>
            </a:endParaRPr>
          </a:p>
        </p:txBody>
      </p:sp>
      <p:pic>
        <p:nvPicPr>
          <p:cNvPr id="4" name="Picture 2" descr="https://www.kemfil.ru/files/images/car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143" y="448010"/>
            <a:ext cx="4643263" cy="298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07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9BFBDF21-9EA7-4BE1-839F-B3F876AEF02F}"/>
              </a:ext>
            </a:extLst>
          </p:cNvPr>
          <p:cNvSpPr txBox="1">
            <a:spLocks/>
          </p:cNvSpPr>
          <p:nvPr/>
        </p:nvSpPr>
        <p:spPr>
          <a:xfrm>
            <a:off x="5144985" y="151026"/>
            <a:ext cx="2330777" cy="5128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    	АУ «</a:t>
            </a:r>
            <a:r>
              <a:rPr lang="ru-RU" sz="1400" dirty="0" err="1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Чувгосансамбль</a:t>
            </a:r>
            <a:r>
              <a:rPr lang="ru-RU" sz="1400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»                      Минкультуры Чувашии</a:t>
            </a:r>
            <a:endParaRPr lang="ru-RU" sz="1400" dirty="0" smtClean="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700" dirty="0">
              <a:solidFill>
                <a:srgbClr val="FFFFFF"/>
              </a:solidFill>
              <a:latin typeface="Open Sans"/>
              <a:ea typeface="+mn-lt"/>
              <a:cs typeface="Calibri" panose="020F0502020204030204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700" dirty="0" smtClean="0">
              <a:solidFill>
                <a:srgbClr val="FFFFFF"/>
              </a:solidFill>
              <a:latin typeface="Open Sans"/>
              <a:ea typeface="+mn-lt"/>
              <a:cs typeface="Calibri" panose="020F0502020204030204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9BFBDF21-9EA7-4BE1-839F-B3F876AEF02F}"/>
              </a:ext>
            </a:extLst>
          </p:cNvPr>
          <p:cNvSpPr txBox="1">
            <a:spLocks/>
          </p:cNvSpPr>
          <p:nvPr/>
        </p:nvSpPr>
        <p:spPr>
          <a:xfrm>
            <a:off x="8297798" y="148407"/>
            <a:ext cx="3007188" cy="5128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    	АУ «Симфоническая капелла»                                          Минкультуры Чувашии</a:t>
            </a:r>
            <a:endParaRPr lang="ru-RU" sz="1400" dirty="0" smtClean="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700" dirty="0">
              <a:solidFill>
                <a:srgbClr val="FFFFFF"/>
              </a:solidFill>
              <a:latin typeface="Open Sans"/>
              <a:ea typeface="+mn-lt"/>
              <a:cs typeface="Calibri" panose="020F0502020204030204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700" dirty="0" smtClean="0">
              <a:solidFill>
                <a:srgbClr val="FFFFFF"/>
              </a:solidFill>
              <a:latin typeface="Open Sans"/>
              <a:ea typeface="+mn-lt"/>
              <a:cs typeface="Calibri" panose="020F0502020204030204"/>
            </a:endParaRPr>
          </a:p>
        </p:txBody>
      </p:sp>
      <p:sp>
        <p:nvSpPr>
          <p:cNvPr id="22" name="Объект 2">
            <a:extLst>
              <a:ext uri="{FF2B5EF4-FFF2-40B4-BE49-F238E27FC236}">
                <a16:creationId xmlns="" xmlns:a16="http://schemas.microsoft.com/office/drawing/2014/main" id="{9BFBDF21-9EA7-4BE1-839F-B3F876AEF02F}"/>
              </a:ext>
            </a:extLst>
          </p:cNvPr>
          <p:cNvSpPr txBox="1">
            <a:spLocks/>
          </p:cNvSpPr>
          <p:nvPr/>
        </p:nvSpPr>
        <p:spPr>
          <a:xfrm>
            <a:off x="1218449" y="148408"/>
            <a:ext cx="2587318" cy="5128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    	АУ «</a:t>
            </a:r>
            <a:r>
              <a:rPr lang="ru-RU" sz="1400" dirty="0" err="1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Чувгосфилармония</a:t>
            </a:r>
            <a:r>
              <a:rPr lang="ru-RU" sz="1400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»                      Минкультуры Чувашии</a:t>
            </a:r>
            <a:endParaRPr lang="ru-RU" sz="1400" dirty="0" smtClean="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700" dirty="0">
              <a:solidFill>
                <a:srgbClr val="FFFFFF"/>
              </a:solidFill>
              <a:latin typeface="Open Sans"/>
              <a:ea typeface="+mn-lt"/>
              <a:cs typeface="Calibri" panose="020F0502020204030204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700" dirty="0" smtClean="0">
              <a:solidFill>
                <a:srgbClr val="FFFFFF"/>
              </a:solidFill>
              <a:latin typeface="Open Sans"/>
              <a:ea typeface="+mn-lt"/>
              <a:cs typeface="Calibri" panose="020F0502020204030204"/>
            </a:endParaRPr>
          </a:p>
        </p:txBody>
      </p:sp>
      <p:pic>
        <p:nvPicPr>
          <p:cNvPr id="10242" name="Picture 2" descr="ismR3Td-DW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7" b="4807"/>
          <a:stretch/>
        </p:blipFill>
        <p:spPr bwMode="auto">
          <a:xfrm>
            <a:off x="763493" y="727553"/>
            <a:ext cx="3691248" cy="229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capella21.ru/images/phocagallery/papka23/__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117" y="771767"/>
            <a:ext cx="3898550" cy="229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h-ansamble21.ru/wp-content/uploads/2021/05/20210504_132759-1024x7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96" y="764757"/>
            <a:ext cx="3070657" cy="230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rasfokus.ru/images/photos/medium/d7538c2599a126511d155969bf29416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7"/>
          <a:stretch/>
        </p:blipFill>
        <p:spPr bwMode="auto">
          <a:xfrm>
            <a:off x="618272" y="3804175"/>
            <a:ext cx="3739460" cy="230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volgatourizm.ru/usercontent/itkc/photo/%D0%BC%D1%83%D0%B7%D0%B5%D0%B8/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44" y="3804175"/>
            <a:ext cx="3562371" cy="230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fs01.cap.ru/www19/mincult/news/2019/07/31/43f12b1f-8167-4bb9-ae36-5a033aa5f8cb/img_20190625_17503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798" y="3806889"/>
            <a:ext cx="3397760" cy="230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2">
            <a:extLst>
              <a:ext uri="{FF2B5EF4-FFF2-40B4-BE49-F238E27FC236}">
                <a16:creationId xmlns="" xmlns:a16="http://schemas.microsoft.com/office/drawing/2014/main" id="{9BFBDF21-9EA7-4BE1-839F-B3F876AEF02F}"/>
              </a:ext>
            </a:extLst>
          </p:cNvPr>
          <p:cNvSpPr txBox="1">
            <a:spLocks/>
          </p:cNvSpPr>
          <p:nvPr/>
        </p:nvSpPr>
        <p:spPr>
          <a:xfrm>
            <a:off x="1091557" y="3107991"/>
            <a:ext cx="3035119" cy="5128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    </a:t>
            </a:r>
            <a:r>
              <a:rPr lang="ru-RU" sz="1400" dirty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	 БУ «Чувашский национальный музей» Минкультуры Чувашии</a:t>
            </a:r>
            <a:endParaRPr lang="ru-RU" sz="1700" dirty="0">
              <a:solidFill>
                <a:srgbClr val="FFFFFF"/>
              </a:solidFill>
              <a:latin typeface="Open Sans"/>
              <a:ea typeface="+mn-lt"/>
              <a:cs typeface="Calibri" panose="020F0502020204030204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700" dirty="0" smtClean="0">
              <a:solidFill>
                <a:srgbClr val="FFFFFF"/>
              </a:solidFill>
              <a:latin typeface="Open Sans"/>
              <a:ea typeface="+mn-lt"/>
              <a:cs typeface="Calibri" panose="020F0502020204030204"/>
            </a:endParaRPr>
          </a:p>
        </p:txBody>
      </p:sp>
      <p:sp>
        <p:nvSpPr>
          <p:cNvPr id="19" name="Объект 2">
            <a:extLst>
              <a:ext uri="{FF2B5EF4-FFF2-40B4-BE49-F238E27FC236}">
                <a16:creationId xmlns="" xmlns:a16="http://schemas.microsoft.com/office/drawing/2014/main" id="{9BFBDF21-9EA7-4BE1-839F-B3F876AEF02F}"/>
              </a:ext>
            </a:extLst>
          </p:cNvPr>
          <p:cNvSpPr txBox="1">
            <a:spLocks/>
          </p:cNvSpPr>
          <p:nvPr/>
        </p:nvSpPr>
        <p:spPr>
          <a:xfrm>
            <a:off x="4605599" y="3076670"/>
            <a:ext cx="3246518" cy="5128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	БУ «Чувашский государственный                     художественный музей»                                    Минкультуры </a:t>
            </a:r>
            <a:r>
              <a:rPr lang="ru-RU" sz="1400" dirty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Чувашии</a:t>
            </a:r>
            <a:endParaRPr lang="ru-RU" sz="1700" dirty="0">
              <a:solidFill>
                <a:srgbClr val="FFFFFF"/>
              </a:solidFill>
              <a:latin typeface="Open Sans"/>
              <a:ea typeface="+mn-lt"/>
              <a:cs typeface="Calibri" panose="020F0502020204030204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700" dirty="0" smtClean="0">
              <a:solidFill>
                <a:srgbClr val="FFFFFF"/>
              </a:solidFill>
              <a:latin typeface="Open Sans"/>
              <a:ea typeface="+mn-lt"/>
              <a:cs typeface="Calibri" panose="020F0502020204030204"/>
            </a:endParaRPr>
          </a:p>
        </p:txBody>
      </p:sp>
      <p:sp>
        <p:nvSpPr>
          <p:cNvPr id="20" name="Объект 2">
            <a:extLst>
              <a:ext uri="{FF2B5EF4-FFF2-40B4-BE49-F238E27FC236}">
                <a16:creationId xmlns="" xmlns:a16="http://schemas.microsoft.com/office/drawing/2014/main" id="{9BFBDF21-9EA7-4BE1-839F-B3F876AEF02F}"/>
              </a:ext>
            </a:extLst>
          </p:cNvPr>
          <p:cNvSpPr txBox="1">
            <a:spLocks/>
          </p:cNvSpPr>
          <p:nvPr/>
        </p:nvSpPr>
        <p:spPr>
          <a:xfrm>
            <a:off x="8225004" y="3067750"/>
            <a:ext cx="3807970" cy="5128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    	БУ «Мемориальный комплекс летчика-космонавта СССР А.Г. Николаева»                                          Минкультуры Чувашии</a:t>
            </a:r>
            <a:endParaRPr lang="ru-RU" sz="1400" dirty="0" smtClean="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700" dirty="0">
              <a:solidFill>
                <a:srgbClr val="FFFFFF"/>
              </a:solidFill>
              <a:latin typeface="Open Sans"/>
              <a:ea typeface="+mn-lt"/>
              <a:cs typeface="Calibri" panose="020F0502020204030204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700" dirty="0" smtClean="0">
              <a:solidFill>
                <a:srgbClr val="FFFFFF"/>
              </a:solidFill>
              <a:latin typeface="Open Sans"/>
              <a:ea typeface="+mn-lt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713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Y:\! Пресс-служба\!Ромадова\Доклады\Пушкинская карта скрины\Спектакль Счастье горько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38" y="679445"/>
            <a:ext cx="2660351" cy="449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Y:\! Пресс-служба\!Ромадова\Доклады\Пушкинская карта скрины\Спектакль Угаснет свет во мне, а ты гори!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042" y="679446"/>
            <a:ext cx="2876869" cy="449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Y:\! Пресс-служба\!Ромадова\Доклады\Пушкинская карта скрины\Спектакль Ялта (В деревне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921" y="679446"/>
            <a:ext cx="2981923" cy="449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Y:\! Пресс-служба\!Ромадова\Доклады\Пушкинская карта скрины\Спектакль Раб дьявол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114" y="679441"/>
            <a:ext cx="2882838" cy="449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07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Y:\! Пресс-служба\!Ромадова\Доклады\Пушкинская карта скрины\Опера Сказки Гофма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18" y="644980"/>
            <a:ext cx="3012182" cy="480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Y:\! Пресс-служба\!Ромадова\Доклады\Пушкинская карта скрины\Балет Не дай мне уйт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64" y="644978"/>
            <a:ext cx="3092613" cy="480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Y:\! Пресс-служба\!Ромадова\Доклады\Пушкинская карта скрины\Опера Риголетт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221" y="644979"/>
            <a:ext cx="2885769" cy="480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97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Y:\! Пресс-служба\!Ромадова\Доклады\Пушкинская карта скрины\Спектакль Мой бедный Мара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66" y="523062"/>
            <a:ext cx="3429958" cy="547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Y:\! Пресс-служба\!Ромадова\Доклады\Пушкинская карта скрины\Спектакль Музыка для толстых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814" y="523062"/>
            <a:ext cx="3433890" cy="547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27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F8E329C-1D11-40A2-BE30-245C8BE26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398"/>
            <a:ext cx="12192000" cy="68773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45605" y="5203876"/>
            <a:ext cx="50762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114300">
                    <a:prstClr val="black"/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105 000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114300">
                    <a:prstClr val="black"/>
                  </a:innerShdw>
                </a:effectLst>
              </a:rPr>
              <a:t>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9399" y="3048978"/>
            <a:ext cx="1600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РФ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9706" y="5342376"/>
            <a:ext cx="3435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Чувашии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177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C5867F-39A7-4E3A-9EC3-490C0697D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4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510EDA7-12B5-495D-A34D-7B96876C8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55669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389E25B-DE78-4134-B25D-A93BEAB2F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605"/>
            <a:ext cx="12192000" cy="686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495549" y="3429317"/>
            <a:ext cx="7406640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ru-RU" sz="3200" dirty="0" smtClean="0">
              <a:solidFill>
                <a:srgbClr val="FFFFFF"/>
              </a:solidFill>
              <a:latin typeface="Open"/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endParaRPr lang="ru-RU" sz="3200" dirty="0" smtClean="0">
              <a:solidFill>
                <a:srgbClr val="FFFFFF"/>
              </a:solidFill>
              <a:latin typeface="Open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3200" dirty="0" smtClean="0">
                <a:solidFill>
                  <a:srgbClr val="FFFFFF"/>
                </a:solidFill>
                <a:latin typeface="Open"/>
                <a:ea typeface="+mn-lt"/>
                <a:cs typeface="+mn-lt"/>
              </a:rPr>
              <a:t>Спасибо за внимание!</a:t>
            </a:r>
            <a:endParaRPr lang="ru-RU" sz="3200" dirty="0">
              <a:solidFill>
                <a:srgbClr val="FFFFFF"/>
              </a:solidFill>
              <a:latin typeface="Open"/>
              <a:ea typeface="+mn-lt"/>
              <a:cs typeface="+mn-lt"/>
            </a:endParaRPr>
          </a:p>
        </p:txBody>
      </p:sp>
      <p:pic>
        <p:nvPicPr>
          <p:cNvPr id="2050" name="Picture 2" descr="https://xn--80aapampemcchfmo7a3c9ehj.xn--p1ai/upload/als-property-editorblock/5b0/5b07947862ce1f1220fe23b8677f1c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115" y="296264"/>
            <a:ext cx="5786210" cy="385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D5B2150-E10F-4819-8204-62E942506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35"/>
            <a:ext cx="12191999" cy="6863738"/>
          </a:xfrm>
          <a:prstGeom prst="rect">
            <a:avLst/>
          </a:prstGeom>
        </p:spPr>
      </p:pic>
      <p:pic>
        <p:nvPicPr>
          <p:cNvPr id="2052" name="Picture 4" descr="https://xn--80aapampemcchfmo7a3c9ehj.xn--p1ai/upload/als-property-editorblock/5b0/5b07947862ce1f1220fe23b8677f1c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4686"/>
            <a:ext cx="12192000" cy="813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7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D5B2150-E10F-4819-8204-62E942506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"/>
            <a:ext cx="12191999" cy="686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0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9BFBDF21-9EA7-4BE1-839F-B3F876AEF02F}"/>
              </a:ext>
            </a:extLst>
          </p:cNvPr>
          <p:cNvSpPr txBox="1">
            <a:spLocks/>
          </p:cNvSpPr>
          <p:nvPr/>
        </p:nvSpPr>
        <p:spPr>
          <a:xfrm>
            <a:off x="1464730" y="3604560"/>
            <a:ext cx="8779933" cy="22925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sz="1700" dirty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		</a:t>
            </a:r>
            <a:r>
              <a:rPr lang="ru-RU" sz="1700" i="1" dirty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«Можно будет посещать концертные залы, музеи, выставочные залы. </a:t>
            </a:r>
            <a:r>
              <a:rPr lang="ru-RU" sz="1700" i="1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           И </a:t>
            </a:r>
            <a:r>
              <a:rPr lang="ru-RU" sz="1700" i="1" dirty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очень рассчитываю на то, что молодые люди воспользуются этой новой возможностью и смогут посещать не только свои региональные, но и общероссийские учреждения культуры. Многие хотят приобщаться к нашему культурному наследию… они смогут это сделать. В данном случае за счёт государства</a:t>
            </a:r>
            <a:r>
              <a:rPr lang="ru-RU" sz="1700" i="1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».</a:t>
            </a:r>
            <a:endParaRPr lang="ru-RU" sz="1700" b="1" dirty="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37269" y="240376"/>
            <a:ext cx="4929292" cy="3146880"/>
          </a:xfrm>
          <a:prstGeom prst="roundRect">
            <a:avLst>
              <a:gd name="adj" fmla="val 0"/>
            </a:avLst>
          </a:prstGeom>
          <a:solidFill>
            <a:srgbClr val="FF993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 descr="Во время программы «Прямая линия с Владимиром Путиным»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70" y="322073"/>
            <a:ext cx="4747289" cy="298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450666" y="251453"/>
            <a:ext cx="26331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i="1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Прямая линия </a:t>
            </a:r>
          </a:p>
          <a:p>
            <a:pPr algn="ctr">
              <a:lnSpc>
                <a:spcPct val="150000"/>
              </a:lnSpc>
            </a:pPr>
            <a:r>
              <a:rPr lang="ru-RU" sz="2000" i="1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Владимира Путина </a:t>
            </a:r>
          </a:p>
          <a:p>
            <a:pPr algn="ctr">
              <a:lnSpc>
                <a:spcPct val="150000"/>
              </a:lnSpc>
            </a:pPr>
            <a:r>
              <a:rPr lang="ru-RU" sz="2000" i="1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30 </a:t>
            </a:r>
            <a:r>
              <a:rPr lang="ru-RU" sz="2000" i="1" dirty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июня 2021 </a:t>
            </a:r>
            <a:r>
              <a:rPr lang="ru-RU" sz="2000" i="1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года</a:t>
            </a:r>
            <a:endParaRPr lang="ru-RU" sz="2000" i="1" dirty="0">
              <a:solidFill>
                <a:srgbClr val="FFFFFF"/>
              </a:solidFill>
              <a:latin typeface="Open sans"/>
              <a:ea typeface="+mn-lt"/>
              <a:cs typeface="Calibri" panose="020F050202020403020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66561" y="2828550"/>
            <a:ext cx="3806747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Президент </a:t>
            </a:r>
            <a:r>
              <a:rPr lang="ru-RU" b="1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РФ В.В. Путин: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67A52B5-D9F4-4FBB-A590-A5BBCDED5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11"/>
            <a:ext cx="12192000" cy="684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3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EB1C650-89F2-4581-BB88-5D1879BAE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2"/>
            <a:ext cx="12192000" cy="687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7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41DEB35-DD79-4780-BA10-42197CEC5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98"/>
            <a:ext cx="12191999" cy="688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9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061A14-D2B8-44CC-838B-01A2B0204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20"/>
            <a:ext cx="12192000" cy="686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7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551B216-40D9-4F97-8253-44E2E2519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0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F0A2A2-41A4-492F-8B03-7E2299AD2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80" y="923925"/>
            <a:ext cx="907288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600" dirty="0" smtClean="0">
                <a:solidFill>
                  <a:srgbClr val="FFFFFF"/>
                </a:solidFill>
                <a:latin typeface="Cimero Pro"/>
                <a:ea typeface="+mj-lt"/>
                <a:cs typeface="+mj-lt"/>
              </a:rPr>
              <a:t>Проект «Пушкинская карта»</a:t>
            </a:r>
            <a:endParaRPr lang="ru-RU" sz="4600" dirty="0">
              <a:solidFill>
                <a:srgbClr val="FFFFFF"/>
              </a:solidFill>
              <a:latin typeface="Cimero Pro"/>
              <a:ea typeface="+mj-lt"/>
              <a:cs typeface="+mj-lt"/>
            </a:endParaRPr>
          </a:p>
          <a:p>
            <a:endParaRPr lang="ru-RU" sz="4600" dirty="0">
              <a:solidFill>
                <a:srgbClr val="FFFFFF"/>
              </a:solidFill>
              <a:latin typeface="Cimero Pro"/>
              <a:ea typeface="+mj-lt"/>
              <a:cs typeface="+mj-lt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9BFBDF21-9EA7-4BE1-839F-B3F876AEF02F}"/>
              </a:ext>
            </a:extLst>
          </p:cNvPr>
          <p:cNvSpPr txBox="1">
            <a:spLocks/>
          </p:cNvSpPr>
          <p:nvPr/>
        </p:nvSpPr>
        <p:spPr>
          <a:xfrm>
            <a:off x="1498600" y="2480248"/>
            <a:ext cx="4368800" cy="20450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700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    Подача заявки на оформление «Пушкинской карты» на </a:t>
            </a:r>
            <a:r>
              <a:rPr lang="ru-RU" sz="1700" dirty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портале «</a:t>
            </a:r>
            <a:r>
              <a:rPr lang="ru-RU" sz="1700" dirty="0" err="1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Госуслуги</a:t>
            </a:r>
            <a:r>
              <a:rPr lang="ru-RU" sz="1700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» - с 1 сентября</a:t>
            </a:r>
            <a:endParaRPr lang="ru-RU" sz="1700" dirty="0">
              <a:solidFill>
                <a:srgbClr val="FFFFFF"/>
              </a:solidFill>
              <a:latin typeface="Open Sans"/>
              <a:ea typeface="+mn-lt"/>
              <a:cs typeface="Calibri" panose="020F0502020204030204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700" dirty="0" smtClean="0">
              <a:solidFill>
                <a:srgbClr val="FFFFFF"/>
              </a:solidFill>
              <a:latin typeface="Open Sans"/>
              <a:ea typeface="+mn-lt"/>
              <a:cs typeface="Calibri" panose="020F0502020204030204"/>
            </a:endParaRPr>
          </a:p>
        </p:txBody>
      </p:sp>
      <p:pic>
        <p:nvPicPr>
          <p:cNvPr id="5122" name="Picture 2" descr="https://xn--n1abebi.xn--80aaccp4ajwpkgbl4lpb.xn--p1ai/upload/iblock/058/%D0%B3%D0%BE%D1%81%D1%83%D1%81%D0%BB%D1%83%D0%B3%D0%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422" y="2063921"/>
            <a:ext cx="2024719" cy="202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ro.culture.ru/uploads/full/f158d537247107fcd64aa4fda6dc7e7b_w2048_h204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029" y="4620681"/>
            <a:ext cx="4460747" cy="5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9BFBDF21-9EA7-4BE1-839F-B3F876AEF02F}"/>
              </a:ext>
            </a:extLst>
          </p:cNvPr>
          <p:cNvSpPr txBox="1">
            <a:spLocks/>
          </p:cNvSpPr>
          <p:nvPr/>
        </p:nvSpPr>
        <p:spPr>
          <a:xfrm>
            <a:off x="1498600" y="4318058"/>
            <a:ext cx="4368800" cy="20450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700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    Афиша мероприятий - на портале </a:t>
            </a:r>
            <a:r>
              <a:rPr lang="en-US" sz="1700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PRO.</a:t>
            </a:r>
            <a:r>
              <a:rPr lang="ru-RU" sz="1700" dirty="0" err="1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Культура.РФ</a:t>
            </a:r>
            <a:r>
              <a:rPr lang="ru-RU" sz="1700" dirty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 </a:t>
            </a:r>
            <a:r>
              <a:rPr lang="ru-RU" sz="1700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и в приложении «</a:t>
            </a:r>
            <a:r>
              <a:rPr lang="ru-RU" sz="1700" dirty="0" err="1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Госуслуги.Культура</a:t>
            </a:r>
            <a:r>
              <a:rPr lang="ru-RU" sz="1700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»</a:t>
            </a:r>
            <a:endParaRPr lang="ru-RU" sz="1700" dirty="0">
              <a:solidFill>
                <a:srgbClr val="FFFFFF"/>
              </a:solidFill>
              <a:latin typeface="Open Sans"/>
              <a:ea typeface="+mn-lt"/>
              <a:cs typeface="Calibri" panose="020F0502020204030204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700" dirty="0" smtClean="0">
              <a:solidFill>
                <a:srgbClr val="FFFFFF"/>
              </a:solidFill>
              <a:latin typeface="Open Sans"/>
              <a:ea typeface="+mn-lt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392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tripplanet.ru/wp-content/uploads/europe/russia/cheboksary/chuvash-state-opera-and-ballet-thea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48" y="915669"/>
            <a:ext cx="3569452" cy="224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victorborisov.ru/livejournal/2011_march_07/photo_0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" t="548" r="2575" b="-548"/>
          <a:stretch/>
        </p:blipFill>
        <p:spPr bwMode="auto">
          <a:xfrm>
            <a:off x="4471657" y="915670"/>
            <a:ext cx="3735758" cy="224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9BFBDF21-9EA7-4BE1-839F-B3F876AEF02F}"/>
              </a:ext>
            </a:extLst>
          </p:cNvPr>
          <p:cNvSpPr txBox="1">
            <a:spLocks/>
          </p:cNvSpPr>
          <p:nvPr/>
        </p:nvSpPr>
        <p:spPr>
          <a:xfrm>
            <a:off x="648267" y="312124"/>
            <a:ext cx="3907830" cy="5128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    	АУ «Чувашский государственный театр оперы и балета» Минкультуры Чувашии</a:t>
            </a:r>
            <a:endParaRPr lang="ru-RU" sz="1400" dirty="0" smtClean="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700" dirty="0">
              <a:solidFill>
                <a:srgbClr val="FFFFFF"/>
              </a:solidFill>
              <a:latin typeface="Open Sans"/>
              <a:ea typeface="+mn-lt"/>
              <a:cs typeface="Calibri" panose="020F0502020204030204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700" dirty="0" smtClean="0">
              <a:solidFill>
                <a:srgbClr val="FFFFFF"/>
              </a:solidFill>
              <a:latin typeface="Open Sans"/>
              <a:ea typeface="+mn-lt"/>
              <a:cs typeface="Calibri" panose="020F0502020204030204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9BFBDF21-9EA7-4BE1-839F-B3F876AEF02F}"/>
              </a:ext>
            </a:extLst>
          </p:cNvPr>
          <p:cNvSpPr txBox="1">
            <a:spLocks/>
          </p:cNvSpPr>
          <p:nvPr/>
        </p:nvSpPr>
        <p:spPr>
          <a:xfrm>
            <a:off x="4986865" y="312124"/>
            <a:ext cx="2404534" cy="5128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    	АУ «Чувашдрамтеатр»                                    Минкультуры Чувашии</a:t>
            </a:r>
            <a:endParaRPr lang="ru-RU" sz="1400" dirty="0" smtClean="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700" dirty="0">
              <a:solidFill>
                <a:srgbClr val="FFFFFF"/>
              </a:solidFill>
              <a:latin typeface="Open Sans"/>
              <a:ea typeface="+mn-lt"/>
              <a:cs typeface="Calibri" panose="020F0502020204030204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700" dirty="0" smtClean="0">
              <a:solidFill>
                <a:srgbClr val="FFFFFF"/>
              </a:solidFill>
              <a:latin typeface="Open Sans"/>
              <a:ea typeface="+mn-lt"/>
              <a:cs typeface="Calibri" panose="020F0502020204030204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9BFBDF21-9EA7-4BE1-839F-B3F876AEF02F}"/>
              </a:ext>
            </a:extLst>
          </p:cNvPr>
          <p:cNvSpPr txBox="1">
            <a:spLocks/>
          </p:cNvSpPr>
          <p:nvPr/>
        </p:nvSpPr>
        <p:spPr>
          <a:xfrm>
            <a:off x="8518017" y="312123"/>
            <a:ext cx="2522516" cy="5128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    	АУ «Русский драмтеатр»                                          Минкультуры Чувашии</a:t>
            </a:r>
            <a:endParaRPr lang="ru-RU" sz="1400" dirty="0" smtClean="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700" dirty="0">
              <a:solidFill>
                <a:srgbClr val="FFFFFF"/>
              </a:solidFill>
              <a:latin typeface="Open Sans"/>
              <a:ea typeface="+mn-lt"/>
              <a:cs typeface="Calibri" panose="020F0502020204030204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700" dirty="0" smtClean="0">
              <a:solidFill>
                <a:srgbClr val="FFFFFF"/>
              </a:solidFill>
              <a:latin typeface="Open Sans"/>
              <a:ea typeface="+mn-lt"/>
              <a:cs typeface="Calibri" panose="020F0502020204030204"/>
            </a:endParaRPr>
          </a:p>
        </p:txBody>
      </p:sp>
      <p:pic>
        <p:nvPicPr>
          <p:cNvPr id="7170" name="Picture 2" descr="https://foto.cheb.ru/foto/foto.cheb.ru-8888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2" b="6013"/>
          <a:stretch/>
        </p:blipFill>
        <p:spPr bwMode="auto">
          <a:xfrm>
            <a:off x="8348518" y="915668"/>
            <a:ext cx="3336195" cy="224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xn--e1aasoib4f.xn--p1ai/wp-content/uploads/2020/09/Zolotaya-Kladovaya.-26.09.2020-01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48" y="3783237"/>
            <a:ext cx="3560986" cy="222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s://upload.wikimedia.org/wikipedia/commons/thumb/a/ae/%D0%A7%D1%83%D0%B2%D0%B0%D1%88%D1%81%D0%BA%D0%B8%D0%B9_%D0%B3%D0%BE%D1%81%D1%83%D0%B4%D0%B0%D1%80%D1%81%D1%82%D0%B2%D0%B5%D0%BD%D0%BD%D1%8B%D0%B9_%D1%82%D0%B5%D0%B0%D1%82%D1%80_%D0%BA%D1%83%D0%BA%D0%BE%D0%BB.jpg/1200px-%D0%A7%D1%83%D0%B2%D0%B0%D1%88%D1%81%D0%BA%D0%B8%D0%B9_%D0%B3%D0%BE%D1%81%D1%83%D0%B4%D0%B0%D1%80%D1%81%D1%82%D0%B2%D0%B5%D0%BD%D0%BD%D1%8B%D0%B9_%D1%82%D0%B5%D0%B0%D1%82%D1%80_%D0%BA%D1%83%D0%BA%D0%BE%D0%B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57" y="3783237"/>
            <a:ext cx="3739458" cy="222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://volgatourizm.ru/usercontent/itkc/photo/%D1%82%D0%B5%D0%B0%D1%82%D1%80%D1%8B/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676" y="3783237"/>
            <a:ext cx="3323038" cy="222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бъект 2">
            <a:extLst>
              <a:ext uri="{FF2B5EF4-FFF2-40B4-BE49-F238E27FC236}">
                <a16:creationId xmlns="" xmlns:a16="http://schemas.microsoft.com/office/drawing/2014/main" id="{9BFBDF21-9EA7-4BE1-839F-B3F876AEF02F}"/>
              </a:ext>
            </a:extLst>
          </p:cNvPr>
          <p:cNvSpPr txBox="1">
            <a:spLocks/>
          </p:cNvSpPr>
          <p:nvPr/>
        </p:nvSpPr>
        <p:spPr>
          <a:xfrm>
            <a:off x="548640" y="3256949"/>
            <a:ext cx="3743961" cy="5128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    	АУ «Театр юного зрителя                    им. М.Сеспеля» Минкультуры Чувашии</a:t>
            </a:r>
            <a:endParaRPr lang="ru-RU" sz="1400" dirty="0" smtClean="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700" dirty="0">
              <a:solidFill>
                <a:srgbClr val="FFFFFF"/>
              </a:solidFill>
              <a:latin typeface="Open Sans"/>
              <a:ea typeface="+mn-lt"/>
              <a:cs typeface="Calibri" panose="020F0502020204030204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700" dirty="0" smtClean="0">
              <a:solidFill>
                <a:srgbClr val="FFFFFF"/>
              </a:solidFill>
              <a:latin typeface="Open Sans"/>
              <a:ea typeface="+mn-lt"/>
              <a:cs typeface="Calibri" panose="020F0502020204030204"/>
            </a:endParaRPr>
          </a:p>
        </p:txBody>
      </p:sp>
      <p:sp>
        <p:nvSpPr>
          <p:cNvPr id="18" name="Объект 2">
            <a:extLst>
              <a:ext uri="{FF2B5EF4-FFF2-40B4-BE49-F238E27FC236}">
                <a16:creationId xmlns="" xmlns:a16="http://schemas.microsoft.com/office/drawing/2014/main" id="{9BFBDF21-9EA7-4BE1-839F-B3F876AEF02F}"/>
              </a:ext>
            </a:extLst>
          </p:cNvPr>
          <p:cNvSpPr txBox="1">
            <a:spLocks/>
          </p:cNvSpPr>
          <p:nvPr/>
        </p:nvSpPr>
        <p:spPr>
          <a:xfrm>
            <a:off x="4700279" y="3256950"/>
            <a:ext cx="3422977" cy="5128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    	АУ «Чувашский государственный               театр кукол» Минкультуры Чувашии</a:t>
            </a:r>
            <a:endParaRPr lang="ru-RU" sz="1400" dirty="0" smtClean="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700" dirty="0">
              <a:solidFill>
                <a:srgbClr val="FFFFFF"/>
              </a:solidFill>
              <a:latin typeface="Open Sans"/>
              <a:ea typeface="+mn-lt"/>
              <a:cs typeface="Calibri" panose="020F0502020204030204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700" dirty="0" smtClean="0">
              <a:solidFill>
                <a:srgbClr val="FFFFFF"/>
              </a:solidFill>
              <a:latin typeface="Open Sans"/>
              <a:ea typeface="+mn-lt"/>
              <a:cs typeface="Calibri" panose="020F0502020204030204"/>
            </a:endParaRPr>
          </a:p>
        </p:txBody>
      </p:sp>
      <p:sp>
        <p:nvSpPr>
          <p:cNvPr id="19" name="Объект 2">
            <a:extLst>
              <a:ext uri="{FF2B5EF4-FFF2-40B4-BE49-F238E27FC236}">
                <a16:creationId xmlns="" xmlns:a16="http://schemas.microsoft.com/office/drawing/2014/main" id="{9BFBDF21-9EA7-4BE1-839F-B3F876AEF02F}"/>
              </a:ext>
            </a:extLst>
          </p:cNvPr>
          <p:cNvSpPr txBox="1">
            <a:spLocks/>
          </p:cNvSpPr>
          <p:nvPr/>
        </p:nvSpPr>
        <p:spPr>
          <a:xfrm>
            <a:off x="8459462" y="3243480"/>
            <a:ext cx="3225251" cy="5128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    	АУ «Экспериментальный театр»                                          Минкультуры Чувашии</a:t>
            </a:r>
            <a:endParaRPr lang="ru-RU" sz="1400" dirty="0" smtClean="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700" dirty="0">
              <a:solidFill>
                <a:srgbClr val="FFFFFF"/>
              </a:solidFill>
              <a:latin typeface="Open Sans"/>
              <a:ea typeface="+mn-lt"/>
              <a:cs typeface="Calibri" panose="020F0502020204030204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700" dirty="0" smtClean="0">
              <a:solidFill>
                <a:srgbClr val="FFFFFF"/>
              </a:solidFill>
              <a:latin typeface="Open Sans"/>
              <a:ea typeface="+mn-lt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7173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86</Words>
  <Application>Microsoft Office PowerPoint</Application>
  <PresentationFormat>Широкоэкранный</PresentationFormat>
  <Paragraphs>28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18</vt:i4>
      </vt:variant>
    </vt:vector>
  </HeadingPairs>
  <TitlesOfParts>
    <vt:vector size="38" baseType="lpstr">
      <vt:lpstr>Arial</vt:lpstr>
      <vt:lpstr>Arial Black</vt:lpstr>
      <vt:lpstr>Arial Narrow</vt:lpstr>
      <vt:lpstr>Calibri</vt:lpstr>
      <vt:lpstr>Calibri Light</vt:lpstr>
      <vt:lpstr>Cimero Pro</vt:lpstr>
      <vt:lpstr>Open</vt:lpstr>
      <vt:lpstr>Open Sans</vt:lpstr>
      <vt:lpstr>Open Sans</vt:lpstr>
      <vt:lpstr>Times New Roman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«Пушкинская карта»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Минкультуры ЧР Минаев Виктор Анатольевич</dc:creator>
  <cp:lastModifiedBy>student</cp:lastModifiedBy>
  <cp:revision>11</cp:revision>
  <dcterms:created xsi:type="dcterms:W3CDTF">2021-08-30T12:29:57Z</dcterms:created>
  <dcterms:modified xsi:type="dcterms:W3CDTF">2021-09-02T07:13:13Z</dcterms:modified>
</cp:coreProperties>
</file>